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notesMasterIdLst>
    <p:notesMasterId r:id="rId12"/>
  </p:notesMasterIdLst>
  <p:handoutMasterIdLst>
    <p:handoutMasterId r:id="rId13"/>
  </p:handoutMasterIdLst>
  <p:sldIdLst>
    <p:sldId id="272" r:id="rId3"/>
    <p:sldId id="262" r:id="rId4"/>
    <p:sldId id="279" r:id="rId5"/>
    <p:sldId id="266" r:id="rId6"/>
    <p:sldId id="280" r:id="rId7"/>
    <p:sldId id="274" r:id="rId8"/>
    <p:sldId id="265" r:id="rId9"/>
    <p:sldId id="282" r:id="rId10"/>
    <p:sldId id="260" r:id="rId11"/>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3863"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85" autoAdjust="0"/>
    <p:restoredTop sz="94289" autoAdjust="0"/>
  </p:normalViewPr>
  <p:slideViewPr>
    <p:cSldViewPr snapToGrid="0" showGuides="1">
      <p:cViewPr varScale="1">
        <p:scale>
          <a:sx n="76" d="100"/>
          <a:sy n="76" d="100"/>
        </p:scale>
        <p:origin x="859" y="58"/>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showGuides="1">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08DB251-D803-4475-8281-4947A89E79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C6218A5-2289-4813-A341-6263B16CBA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2022/6/5</a:t>
            </a:fld>
            <a:endParaRPr lang="zh-CN" altLang="en-US"/>
          </a:p>
        </p:txBody>
      </p:sp>
      <p:sp>
        <p:nvSpPr>
          <p:cNvPr id="4" name="页脚占位符 3">
            <a:extLst>
              <a:ext uri="{FF2B5EF4-FFF2-40B4-BE49-F238E27FC236}">
                <a16:creationId xmlns:a16="http://schemas.microsoft.com/office/drawing/2014/main" id="{597CE9A9-1C60-4F0A-AA63-4467F58DE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1EA911-14C2-4254-9079-FD9EC1C139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26884180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2022/6/5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extLst>
      <p:ext uri="{BB962C8B-B14F-4D97-AF65-F5344CB8AC3E}">
        <p14:creationId xmlns:p14="http://schemas.microsoft.com/office/powerpoint/2010/main" val="932241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6</a:t>
            </a:fld>
            <a:endParaRPr lang="zh-CN" altLang="en-US"/>
          </a:p>
        </p:txBody>
      </p:sp>
    </p:spTree>
    <p:extLst>
      <p:ext uri="{BB962C8B-B14F-4D97-AF65-F5344CB8AC3E}">
        <p14:creationId xmlns:p14="http://schemas.microsoft.com/office/powerpoint/2010/main" val="17207610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AF7A6D04-2810-44D7-A07D-0AA2596107F1}"/>
              </a:ext>
            </a:extLst>
          </p:cNvPr>
          <p:cNvGrpSpPr/>
          <p:nvPr userDrawn="1"/>
        </p:nvGrpSpPr>
        <p:grpSpPr>
          <a:xfrm>
            <a:off x="3352562" y="6244170"/>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a:extLst>
              <a:ext uri="{FF2B5EF4-FFF2-40B4-BE49-F238E27FC236}">
                <a16:creationId xmlns:a16="http://schemas.microsoft.com/office/drawing/2014/main" id="{F6E58E8B-64DD-4CB6-9A0A-016E581D3E4C}"/>
              </a:ext>
            </a:extLst>
          </p:cNvPr>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443D3B54-A2E0-47EA-82F0-8A5C219B17CC}"/>
              </a:ext>
            </a:extLst>
          </p:cNvPr>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92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AABAA2F6-CE8B-4D0C-9DA1-7AFD8C0E1F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a:extLst>
              <a:ext uri="{FF2B5EF4-FFF2-40B4-BE49-F238E27FC236}">
                <a16:creationId xmlns:a16="http://schemas.microsoft.com/office/drawing/2014/main" id="{55B5EF86-CD68-45F5-B469-E0C751A7F1CE}"/>
              </a:ext>
            </a:extLst>
          </p:cNvPr>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7" name="图片 6" descr="图片包含 户外, 标牌, 黑色&#10;&#10;自动生成的说明">
            <a:extLst>
              <a:ext uri="{FF2B5EF4-FFF2-40B4-BE49-F238E27FC236}">
                <a16:creationId xmlns:a16="http://schemas.microsoft.com/office/drawing/2014/main" id="{BBD19A13-D175-4468-834D-FE213A533AB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a:extLst>
              <a:ext uri="{FF2B5EF4-FFF2-40B4-BE49-F238E27FC236}">
                <a16:creationId xmlns:a16="http://schemas.microsoft.com/office/drawing/2014/main" id="{2FF6FEE6-2A34-4756-8F6B-3232EC375278}"/>
              </a:ext>
            </a:extLst>
          </p:cNvPr>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a:extLst>
              <a:ext uri="{FF2B5EF4-FFF2-40B4-BE49-F238E27FC236}">
                <a16:creationId xmlns:a16="http://schemas.microsoft.com/office/drawing/2014/main" id="{93235BFC-8F08-4C25-988C-FCB706C52ACD}"/>
              </a:ext>
            </a:extLst>
          </p:cNvPr>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A14A4014-5A08-40D8-A5CC-B2FF9962A739}"/>
              </a:ext>
            </a:extLst>
          </p:cNvPr>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72C3C1CA-869D-4F70-8C72-BC72214F5E64}"/>
              </a:ext>
            </a:extLst>
          </p:cNvPr>
          <p:cNvPicPr>
            <a:picLocks noChangeAspect="1"/>
          </p:cNvPicPr>
          <p:nvPr userDrawn="1"/>
        </p:nvPicPr>
        <p:blipFill rotWithShape="1">
          <a:blip r:embed="rId5"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12322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a:extLst>
              <a:ext uri="{FF2B5EF4-FFF2-40B4-BE49-F238E27FC236}">
                <a16:creationId xmlns:a16="http://schemas.microsoft.com/office/drawing/2014/main" id="{59C76395-F18A-42DC-A156-F93BFCD8E486}"/>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a:extLst>
              <a:ext uri="{FF2B5EF4-FFF2-40B4-BE49-F238E27FC236}">
                <a16:creationId xmlns:a16="http://schemas.microsoft.com/office/drawing/2014/main" id="{EC48E4B1-8892-4D66-885C-B3B81823AF7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a:extLst>
              <a:ext uri="{FF2B5EF4-FFF2-40B4-BE49-F238E27FC236}">
                <a16:creationId xmlns:a16="http://schemas.microsoft.com/office/drawing/2014/main" id="{12079C22-C965-4A93-8C7F-F7C26F71D8DF}"/>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12618407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a:extLst>
              <a:ext uri="{FF2B5EF4-FFF2-40B4-BE49-F238E27FC236}">
                <a16:creationId xmlns:a16="http://schemas.microsoft.com/office/drawing/2014/main" id="{B5861CDE-5CCC-4EC9-AAE6-4DDC185E1B6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a:extLst>
              <a:ext uri="{FF2B5EF4-FFF2-40B4-BE49-F238E27FC236}">
                <a16:creationId xmlns:a16="http://schemas.microsoft.com/office/drawing/2014/main" id="{697B15C4-0524-4A21-A6CE-F7DA7DA15B84}"/>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27418082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a:extLst>
              <a:ext uri="{FF2B5EF4-FFF2-40B4-BE49-F238E27FC236}">
                <a16:creationId xmlns:a16="http://schemas.microsoft.com/office/drawing/2014/main" id="{3D05038B-8A32-4BD0-A068-AFE03E6FF8D3}"/>
              </a:ext>
            </a:extLst>
          </p:cNvPr>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a:extLst>
              <a:ext uri="{FF2B5EF4-FFF2-40B4-BE49-F238E27FC236}">
                <a16:creationId xmlns:a16="http://schemas.microsoft.com/office/drawing/2014/main" id="{709B0529-EE67-44AA-BAF8-7E78156B3DE4}"/>
              </a:ext>
            </a:extLst>
          </p:cNvPr>
          <p:cNvPicPr>
            <a:picLocks noChangeAspect="1"/>
          </p:cNvPicPr>
          <p:nvPr userDrawn="1"/>
        </p:nvPicPr>
        <p:blipFill rotWithShape="1">
          <a:blip r:embed="rId2">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pic>
        <p:nvPicPr>
          <p:cNvPr id="5" name="图片 4">
            <a:extLst>
              <a:ext uri="{FF2B5EF4-FFF2-40B4-BE49-F238E27FC236}">
                <a16:creationId xmlns:a16="http://schemas.microsoft.com/office/drawing/2014/main" id="{DFA12E6D-1EC4-4BB8-BCAB-668C213B8F5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a:extLst>
              <a:ext uri="{FF2B5EF4-FFF2-40B4-BE49-F238E27FC236}">
                <a16:creationId xmlns:a16="http://schemas.microsoft.com/office/drawing/2014/main" id="{5B543617-7E5E-4360-A155-0CA2B7AF9E10}"/>
              </a:ext>
            </a:extLst>
          </p:cNvPr>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4">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extLst>
      <p:ext uri="{BB962C8B-B14F-4D97-AF65-F5344CB8AC3E}">
        <p14:creationId xmlns:p14="http://schemas.microsoft.com/office/powerpoint/2010/main" val="4187296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3774908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a:extLst>
              <a:ext uri="{FF2B5EF4-FFF2-40B4-BE49-F238E27FC236}">
                <a16:creationId xmlns:a16="http://schemas.microsoft.com/office/drawing/2014/main" id="{0E7CEFF4-3933-40D2-928B-A28B021C14B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88762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3968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1843012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ECA0A7A8-52A5-4508-9B7C-8E9F070AF3A8}"/>
              </a:ext>
            </a:extLst>
          </p:cNvPr>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3E0947F5-F302-4DA0-B1F5-30EE10CF1F22}"/>
              </a:ext>
            </a:extLst>
          </p:cNvPr>
          <p:cNvGrpSpPr/>
          <p:nvPr userDrawn="1"/>
        </p:nvGrpSpPr>
        <p:grpSpPr>
          <a:xfrm>
            <a:off x="3352562" y="6252715"/>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9357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a:extLst>
              <a:ext uri="{FF2B5EF4-FFF2-40B4-BE49-F238E27FC236}">
                <a16:creationId xmlns:a16="http://schemas.microsoft.com/office/drawing/2014/main" id="{32C61E04-9C57-4412-9EA5-8082A6789B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a:extLst>
              <a:ext uri="{FF2B5EF4-FFF2-40B4-BE49-F238E27FC236}">
                <a16:creationId xmlns:a16="http://schemas.microsoft.com/office/drawing/2014/main" id="{C5A6C460-C718-4155-A390-E0273AFCB62A}"/>
              </a:ext>
            </a:extLst>
          </p:cNvPr>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a:extLst>
              <a:ext uri="{FF2B5EF4-FFF2-40B4-BE49-F238E27FC236}">
                <a16:creationId xmlns:a16="http://schemas.microsoft.com/office/drawing/2014/main" id="{73862409-EB7F-40D8-9600-B7C8CE927E66}"/>
              </a:ext>
            </a:extLst>
          </p:cNvPr>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a:extLst>
              <a:ext uri="{FF2B5EF4-FFF2-40B4-BE49-F238E27FC236}">
                <a16:creationId xmlns:a16="http://schemas.microsoft.com/office/drawing/2014/main" id="{1A63D107-02BD-4A0D-9132-36E8D944F421}"/>
              </a:ext>
            </a:extLst>
          </p:cNvPr>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a:extLst>
              <a:ext uri="{FF2B5EF4-FFF2-40B4-BE49-F238E27FC236}">
                <a16:creationId xmlns:a16="http://schemas.microsoft.com/office/drawing/2014/main" id="{3D92EBD5-2225-4D92-B6FB-5F42D4CF9A7C}"/>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a:extLst>
              <a:ext uri="{FF2B5EF4-FFF2-40B4-BE49-F238E27FC236}">
                <a16:creationId xmlns:a16="http://schemas.microsoft.com/office/drawing/2014/main" id="{7F038EC1-5530-4400-9F4D-38CB7EE61EE1}"/>
              </a:ext>
            </a:extLst>
          </p:cNvPr>
          <p:cNvPicPr>
            <a:picLocks noChangeAspect="1"/>
          </p:cNvPicPr>
          <p:nvPr userDrawn="1"/>
        </p:nvPicPr>
        <p:blipFill rotWithShape="1">
          <a:blip r:embed="rId6"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2419962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7C66039A-3D15-4D27-8FD3-6ADF01C340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a:extLst>
              <a:ext uri="{FF2B5EF4-FFF2-40B4-BE49-F238E27FC236}">
                <a16:creationId xmlns:a16="http://schemas.microsoft.com/office/drawing/2014/main" id="{75D47FDF-63E1-442F-8001-E72FBC10D88D}"/>
              </a:ext>
            </a:extLst>
          </p:cNvPr>
          <p:cNvGrpSpPr/>
          <p:nvPr userDrawn="1"/>
        </p:nvGrpSpPr>
        <p:grpSpPr>
          <a:xfrm>
            <a:off x="304800" y="2455636"/>
            <a:ext cx="4122059" cy="1462680"/>
            <a:chOff x="304800" y="2709636"/>
            <a:chExt cx="4122059" cy="1462680"/>
          </a:xfrm>
        </p:grpSpPr>
        <p:grpSp>
          <p:nvGrpSpPr>
            <p:cNvPr id="5" name="组合 4">
              <a:extLst>
                <a:ext uri="{FF2B5EF4-FFF2-40B4-BE49-F238E27FC236}">
                  <a16:creationId xmlns:a16="http://schemas.microsoft.com/office/drawing/2014/main" id="{9022DE15-F0A7-4081-B20E-F56AF7E8D451}"/>
                </a:ext>
              </a:extLst>
            </p:cNvPr>
            <p:cNvGrpSpPr/>
            <p:nvPr/>
          </p:nvGrpSpPr>
          <p:grpSpPr>
            <a:xfrm>
              <a:off x="304800" y="2709636"/>
              <a:ext cx="4122059" cy="1462680"/>
              <a:chOff x="667656" y="1497651"/>
              <a:chExt cx="4122059" cy="1462680"/>
            </a:xfrm>
          </p:grpSpPr>
          <p:grpSp>
            <p:nvGrpSpPr>
              <p:cNvPr id="7" name="组合 6">
                <a:extLst>
                  <a:ext uri="{FF2B5EF4-FFF2-40B4-BE49-F238E27FC236}">
                    <a16:creationId xmlns:a16="http://schemas.microsoft.com/office/drawing/2014/main" id="{068AF075-1EBE-4100-82B6-D1B2511E27A3}"/>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CD1F02EB-A5F5-4A25-8E13-33D76C3997D5}"/>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27CDB2F7-E7B6-465A-921A-BD30952F7D41}"/>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0901EB5B-A305-4D12-8523-8654B0DF8D3C}"/>
                  </a:ext>
                </a:extLst>
              </p:cNvPr>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a:extLst>
                  <a:ext uri="{FF2B5EF4-FFF2-40B4-BE49-F238E27FC236}">
                    <a16:creationId xmlns:a16="http://schemas.microsoft.com/office/drawing/2014/main" id="{9DBDFDE5-938B-46BA-BF04-52626678C645}"/>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DC96E7EA-26DC-40A9-97DD-57F90BFFB6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a:extLst>
              <a:ext uri="{FF2B5EF4-FFF2-40B4-BE49-F238E27FC236}">
                <a16:creationId xmlns:a16="http://schemas.microsoft.com/office/drawing/2014/main" id="{86D2A06B-94AC-4433-BBC3-A98A9F2FD48B}"/>
              </a:ext>
            </a:extLst>
          </p:cNvPr>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a:extLst>
              <a:ext uri="{FF2B5EF4-FFF2-40B4-BE49-F238E27FC236}">
                <a16:creationId xmlns:a16="http://schemas.microsoft.com/office/drawing/2014/main" id="{DE1AFFB6-310A-466D-BAD1-F84A11C9C967}"/>
              </a:ext>
            </a:extLst>
          </p:cNvPr>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2896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a:extLst>
              <a:ext uri="{FF2B5EF4-FFF2-40B4-BE49-F238E27FC236}">
                <a16:creationId xmlns:a16="http://schemas.microsoft.com/office/drawing/2014/main" id="{1CF278BF-7BDF-4094-9C1D-962B78BFDF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a:extLst>
              <a:ext uri="{FF2B5EF4-FFF2-40B4-BE49-F238E27FC236}">
                <a16:creationId xmlns:a16="http://schemas.microsoft.com/office/drawing/2014/main" id="{ACBE5229-6D64-4AB4-BD32-C5A9C0A25B3D}"/>
              </a:ext>
            </a:extLst>
          </p:cNvPr>
          <p:cNvGrpSpPr/>
          <p:nvPr/>
        </p:nvGrpSpPr>
        <p:grpSpPr>
          <a:xfrm>
            <a:off x="4034970" y="685800"/>
            <a:ext cx="4122060" cy="1462680"/>
            <a:chOff x="667655" y="1497651"/>
            <a:chExt cx="4122060" cy="1462680"/>
          </a:xfrm>
        </p:grpSpPr>
        <p:grpSp>
          <p:nvGrpSpPr>
            <p:cNvPr id="7" name="组合 6">
              <a:extLst>
                <a:ext uri="{FF2B5EF4-FFF2-40B4-BE49-F238E27FC236}">
                  <a16:creationId xmlns:a16="http://schemas.microsoft.com/office/drawing/2014/main" id="{56977AD1-FB29-49DB-B293-6E501C63653E}"/>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D2C25A7C-283B-4D59-8088-0D173FD791A1}"/>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909D8670-2666-4A27-A0FE-9BF4BFDA7DA3}"/>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10563126-3B82-41C3-959D-6EE0A64FB1C8}"/>
                </a:ext>
              </a:extLst>
            </p:cNvPr>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a:extLst>
                <a:ext uri="{FF2B5EF4-FFF2-40B4-BE49-F238E27FC236}">
                  <a16:creationId xmlns:a16="http://schemas.microsoft.com/office/drawing/2014/main" id="{A1F06D8F-A998-4957-BCDD-C5D37E948A62}"/>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F63F420-5C8B-4249-B74B-AB25DACFA0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a:extLst>
              <a:ext uri="{FF2B5EF4-FFF2-40B4-BE49-F238E27FC236}">
                <a16:creationId xmlns:a16="http://schemas.microsoft.com/office/drawing/2014/main" id="{E9A5540C-0F48-4B7F-B5D6-F8A8EDA2E8C4}"/>
              </a:ext>
            </a:extLst>
          </p:cNvPr>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a:extLst>
              <a:ext uri="{FF2B5EF4-FFF2-40B4-BE49-F238E27FC236}">
                <a16:creationId xmlns:a16="http://schemas.microsoft.com/office/drawing/2014/main" id="{9D9484F6-57FB-4D78-BAC6-3A0A97C9E850}"/>
              </a:ext>
            </a:extLst>
          </p:cNvPr>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4477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a:extLst>
              <a:ext uri="{FF2B5EF4-FFF2-40B4-BE49-F238E27FC236}">
                <a16:creationId xmlns:a16="http://schemas.microsoft.com/office/drawing/2014/main" id="{BCB8885F-CCB9-4EC9-AC5C-83B4329CC8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a:extLst>
              <a:ext uri="{FF2B5EF4-FFF2-40B4-BE49-F238E27FC236}">
                <a16:creationId xmlns:a16="http://schemas.microsoft.com/office/drawing/2014/main" id="{465DB092-56FD-4A68-9D16-CFF0FD3DE80D}"/>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extLst>
      <p:ext uri="{BB962C8B-B14F-4D97-AF65-F5344CB8AC3E}">
        <p14:creationId xmlns:p14="http://schemas.microsoft.com/office/powerpoint/2010/main" val="3497728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a:extLst>
              <a:ext uri="{FF2B5EF4-FFF2-40B4-BE49-F238E27FC236}">
                <a16:creationId xmlns:a16="http://schemas.microsoft.com/office/drawing/2014/main" id="{CA20EC42-E2DC-453A-A334-D1D7BD3BE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a:extLst>
              <a:ext uri="{FF2B5EF4-FFF2-40B4-BE49-F238E27FC236}">
                <a16:creationId xmlns:a16="http://schemas.microsoft.com/office/drawing/2014/main" id="{7A251A89-E640-49C6-A3E7-63D966517577}"/>
              </a:ext>
            </a:extLst>
          </p:cNvPr>
          <p:cNvPicPr>
            <a:picLocks noChangeAspect="1"/>
          </p:cNvPicPr>
          <p:nvPr userDrawn="1"/>
        </p:nvPicPr>
        <p:blipFill rotWithShape="1">
          <a:blip r:embed="rId3" cstate="print"/>
          <a:srcRect l="49487" r="1345"/>
          <a:stretch/>
        </p:blipFill>
        <p:spPr>
          <a:xfrm>
            <a:off x="6238430" y="6041797"/>
            <a:ext cx="5920443" cy="411617"/>
          </a:xfrm>
          <a:prstGeom prst="rect">
            <a:avLst/>
          </a:prstGeom>
        </p:spPr>
      </p:pic>
    </p:spTree>
    <p:extLst>
      <p:ext uri="{BB962C8B-B14F-4D97-AF65-F5344CB8AC3E}">
        <p14:creationId xmlns:p14="http://schemas.microsoft.com/office/powerpoint/2010/main" val="548275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B46500FD-D914-4D54-A821-08966030967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4" name="图片 3">
            <a:extLst>
              <a:ext uri="{FF2B5EF4-FFF2-40B4-BE49-F238E27FC236}">
                <a16:creationId xmlns:a16="http://schemas.microsoft.com/office/drawing/2014/main" id="{64227868-C0F1-41FC-A8C9-A533B4E11486}"/>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a:extLst>
              <a:ext uri="{FF2B5EF4-FFF2-40B4-BE49-F238E27FC236}">
                <a16:creationId xmlns:a16="http://schemas.microsoft.com/office/drawing/2014/main" id="{C2D49473-9331-4572-8AFC-3A905D765CF9}"/>
              </a:ext>
            </a:extLst>
          </p:cNvPr>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a:extLst>
              <a:ext uri="{FF2B5EF4-FFF2-40B4-BE49-F238E27FC236}">
                <a16:creationId xmlns:a16="http://schemas.microsoft.com/office/drawing/2014/main" id="{3E2A174E-0D40-4C44-A4CB-067A3AD3E27A}"/>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a:extLst>
              <a:ext uri="{FF2B5EF4-FFF2-40B4-BE49-F238E27FC236}">
                <a16:creationId xmlns:a16="http://schemas.microsoft.com/office/drawing/2014/main" id="{B6623D7A-6A25-4FAF-BE38-10BE0650BF71}"/>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4000658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a:extLst>
              <a:ext uri="{FF2B5EF4-FFF2-40B4-BE49-F238E27FC236}">
                <a16:creationId xmlns:a16="http://schemas.microsoft.com/office/drawing/2014/main" id="{FCB44420-1668-4CDF-B7B1-BF64940901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a:extLst>
              <a:ext uri="{FF2B5EF4-FFF2-40B4-BE49-F238E27FC236}">
                <a16:creationId xmlns:a16="http://schemas.microsoft.com/office/drawing/2014/main" id="{B0646154-6233-4139-B550-A28CDF04E3FA}"/>
              </a:ext>
            </a:extLst>
          </p:cNvPr>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a:extLst>
              <a:ext uri="{FF2B5EF4-FFF2-40B4-BE49-F238E27FC236}">
                <a16:creationId xmlns:a16="http://schemas.microsoft.com/office/drawing/2014/main" id="{DB662845-A8FE-4E13-82B8-ABEE9422A575}"/>
              </a:ext>
            </a:extLst>
          </p:cNvPr>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a:extLst>
              <a:ext uri="{FF2B5EF4-FFF2-40B4-BE49-F238E27FC236}">
                <a16:creationId xmlns:a16="http://schemas.microsoft.com/office/drawing/2014/main" id="{44330A7B-15B1-4D7C-8EFE-B8A0161426A0}"/>
              </a:ext>
            </a:extLst>
          </p:cNvPr>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a:extLst>
              <a:ext uri="{FF2B5EF4-FFF2-40B4-BE49-F238E27FC236}">
                <a16:creationId xmlns:a16="http://schemas.microsoft.com/office/drawing/2014/main" id="{FAB9E410-8F4C-4E41-B027-DFC233733AB7}"/>
              </a:ext>
            </a:extLst>
          </p:cNvPr>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a:extLst>
              <a:ext uri="{FF2B5EF4-FFF2-40B4-BE49-F238E27FC236}">
                <a16:creationId xmlns:a16="http://schemas.microsoft.com/office/drawing/2014/main" id="{9F88429B-B890-4CEE-A503-4E91AAB2562D}"/>
              </a:ext>
            </a:extLst>
          </p:cNvPr>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a:extLst>
              <a:ext uri="{FF2B5EF4-FFF2-40B4-BE49-F238E27FC236}">
                <a16:creationId xmlns:a16="http://schemas.microsoft.com/office/drawing/2014/main" id="{8AC3C199-AD82-4263-B8E8-8D1CD35372A9}"/>
              </a:ext>
            </a:extLst>
          </p:cNvPr>
          <p:cNvPicPr>
            <a:picLocks noChangeAspect="1"/>
          </p:cNvPicPr>
          <p:nvPr userDrawn="1"/>
        </p:nvPicPr>
        <p:blipFill rotWithShape="1">
          <a:blip r:embed="rId4" cstate="print"/>
          <a:srcRect r="1346"/>
          <a:stretch/>
        </p:blipFill>
        <p:spPr>
          <a:xfrm>
            <a:off x="516" y="6041797"/>
            <a:ext cx="12166903" cy="411617"/>
          </a:xfrm>
          <a:prstGeom prst="rect">
            <a:avLst/>
          </a:prstGeom>
        </p:spPr>
      </p:pic>
      <p:sp>
        <p:nvSpPr>
          <p:cNvPr id="21" name="平行四边形 20">
            <a:extLst>
              <a:ext uri="{FF2B5EF4-FFF2-40B4-BE49-F238E27FC236}">
                <a16:creationId xmlns:a16="http://schemas.microsoft.com/office/drawing/2014/main" id="{2051FE92-34E2-4DFE-BC0D-28D53B1BE4ED}"/>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EE8F87D0-86D3-40A7-B41A-5B19E1D5D4CF}"/>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796813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DF26411B-55E1-4CE5-B9CA-4734B17AE0EC}"/>
              </a:ext>
            </a:extLst>
          </p:cNvPr>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extLst>
      <p:ext uri="{BB962C8B-B14F-4D97-AF65-F5344CB8AC3E}">
        <p14:creationId xmlns:p14="http://schemas.microsoft.com/office/powerpoint/2010/main" val="206858475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5" r:id="rId4"/>
    <p:sldLayoutId id="2147483657" r:id="rId5"/>
    <p:sldLayoutId id="2147483653" r:id="rId6"/>
    <p:sldLayoutId id="2147483658" r:id="rId7"/>
    <p:sldLayoutId id="2147483650" r:id="rId8"/>
    <p:sldLayoutId id="2147483659" r:id="rId9"/>
    <p:sldLayoutId id="2147483651" r:id="rId10"/>
    <p:sldLayoutId id="2147483654" r:id="rId11"/>
    <p:sldLayoutId id="2147483660" r:id="rId12"/>
    <p:sldLayoutId id="2147483663" r:id="rId13"/>
    <p:sldLayoutId id="2147483652" r:id="rId14"/>
    <p:sldLayoutId id="214748366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2" pos="7488" userDrawn="1">
          <p15:clr>
            <a:srgbClr val="F26B43"/>
          </p15:clr>
        </p15:guide>
        <p15:guide id="3" orient="horz" pos="432" userDrawn="1">
          <p15:clr>
            <a:srgbClr val="F26B43"/>
          </p15:clr>
        </p15:guide>
        <p15:guide id="4" orient="horz" pos="472" userDrawn="1">
          <p15:clr>
            <a:srgbClr val="F26B43"/>
          </p15:clr>
        </p15:guide>
        <p15:guide id="5" orient="horz" pos="4104" userDrawn="1">
          <p15:clr>
            <a:srgbClr val="F26B43"/>
          </p15:clr>
        </p15:guide>
        <p15:guide id="6" orient="horz" pos="405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486659"/>
      </p:ext>
    </p:extLst>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57BA57AA-0245-4C19-883C-04CF12107B4C}"/>
              </a:ext>
            </a:extLst>
          </p:cNvPr>
          <p:cNvSpPr>
            <a:spLocks noGrp="1"/>
          </p:cNvSpPr>
          <p:nvPr>
            <p:ph type="title"/>
          </p:nvPr>
        </p:nvSpPr>
        <p:spPr/>
        <p:txBody>
          <a:bodyPr/>
          <a:lstStyle/>
          <a:p>
            <a:r>
              <a:rPr lang="zh-CN" altLang="en-US" dirty="0"/>
              <a:t>工程实践与科技创新 </a:t>
            </a:r>
            <a:r>
              <a:rPr lang="en-US" altLang="zh-CN" dirty="0"/>
              <a:t>IV</a:t>
            </a:r>
            <a:endParaRPr lang="zh-CN" altLang="en-US" dirty="0"/>
          </a:p>
        </p:txBody>
      </p:sp>
      <p:sp>
        <p:nvSpPr>
          <p:cNvPr id="47" name="内容占位符 46">
            <a:extLst>
              <a:ext uri="{FF2B5EF4-FFF2-40B4-BE49-F238E27FC236}">
                <a16:creationId xmlns:a16="http://schemas.microsoft.com/office/drawing/2014/main" id="{57A06D35-929D-48A7-90F7-673BFC4AE088}"/>
              </a:ext>
            </a:extLst>
          </p:cNvPr>
          <p:cNvSpPr>
            <a:spLocks noGrp="1"/>
          </p:cNvSpPr>
          <p:nvPr>
            <p:ph sz="quarter" idx="10"/>
          </p:nvPr>
        </p:nvSpPr>
        <p:spPr/>
        <p:txBody>
          <a:bodyPr/>
          <a:lstStyle/>
          <a:p>
            <a:fld id="{74537E3F-D947-4BA3-9ED9-DD1B56CB840D}" type="datetime2">
              <a:rPr lang="zh-CN" altLang="en-US" smtClean="0"/>
              <a:pPr/>
              <a:t>2022年6月5日</a:t>
            </a:fld>
            <a:endParaRPr lang="zh-CN" altLang="en-US" dirty="0"/>
          </a:p>
        </p:txBody>
      </p:sp>
      <p:sp>
        <p:nvSpPr>
          <p:cNvPr id="48" name="文本占位符 47">
            <a:extLst>
              <a:ext uri="{FF2B5EF4-FFF2-40B4-BE49-F238E27FC236}">
                <a16:creationId xmlns:a16="http://schemas.microsoft.com/office/drawing/2014/main" id="{CC85D74C-8DF8-4C88-900D-1AF0872B2B97}"/>
              </a:ext>
            </a:extLst>
          </p:cNvPr>
          <p:cNvSpPr>
            <a:spLocks noGrp="1"/>
          </p:cNvSpPr>
          <p:nvPr>
            <p:ph type="body" sz="quarter" idx="11"/>
          </p:nvPr>
        </p:nvSpPr>
        <p:spPr/>
        <p:txBody>
          <a:bodyPr/>
          <a:lstStyle/>
          <a:p>
            <a:r>
              <a:rPr lang="zh-CN" altLang="en-US" dirty="0"/>
              <a:t>管仁阳 余北辰 陈浩南</a:t>
            </a:r>
          </a:p>
        </p:txBody>
      </p:sp>
      <p:pic>
        <p:nvPicPr>
          <p:cNvPr id="33" name="图片占位符 32" descr="图片包含 户外, 地面, 天空, 建筑物&#10;&#10;自动生成的说明">
            <a:extLst>
              <a:ext uri="{FF2B5EF4-FFF2-40B4-BE49-F238E27FC236}">
                <a16:creationId xmlns:a16="http://schemas.microsoft.com/office/drawing/2014/main" id="{F388417C-463F-4AAD-B8CE-B3D41B61A4F2}"/>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t="6944" b="6944"/>
          <a:stretch>
            <a:fillRect/>
          </a:stretch>
        </p:blipFill>
        <p:spPr/>
      </p:pic>
      <p:sp>
        <p:nvSpPr>
          <p:cNvPr id="40" name="文本框 39">
            <a:extLst>
              <a:ext uri="{FF2B5EF4-FFF2-40B4-BE49-F238E27FC236}">
                <a16:creationId xmlns:a16="http://schemas.microsoft.com/office/drawing/2014/main" id="{B52EC41F-0350-4579-B30E-AB9780CD5BFB}"/>
              </a:ext>
            </a:extLst>
          </p:cNvPr>
          <p:cNvSpPr txBox="1"/>
          <p:nvPr/>
        </p:nvSpPr>
        <p:spPr>
          <a:xfrm>
            <a:off x="5926290" y="3419597"/>
            <a:ext cx="5446560" cy="369332"/>
          </a:xfrm>
          <a:prstGeom prst="rect">
            <a:avLst/>
          </a:prstGeom>
          <a:noFill/>
        </p:spPr>
        <p:txBody>
          <a:bodyPr wrap="square" rtlCol="0">
            <a:spAutoFit/>
          </a:bodyPr>
          <a:lstStyle/>
          <a:p>
            <a:pPr algn="ctr"/>
            <a:r>
              <a:rPr lang="zh-CN" altLang="en-US" dirty="0">
                <a:solidFill>
                  <a:schemeClr val="tx1">
                    <a:lumMod val="75000"/>
                    <a:lumOff val="25000"/>
                  </a:schemeClr>
                </a:solidFill>
              </a:rPr>
              <a:t>课程项目进度第二次汇报</a:t>
            </a:r>
          </a:p>
        </p:txBody>
      </p:sp>
    </p:spTree>
    <p:extLst>
      <p:ext uri="{BB962C8B-B14F-4D97-AF65-F5344CB8AC3E}">
        <p14:creationId xmlns:p14="http://schemas.microsoft.com/office/powerpoint/2010/main" val="900117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a:extLst>
              <a:ext uri="{FF2B5EF4-FFF2-40B4-BE49-F238E27FC236}">
                <a16:creationId xmlns:a16="http://schemas.microsoft.com/office/drawing/2014/main" id="{EE79199E-F6B2-4AB7-AD45-DF9746ABEC7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816" r="18816"/>
          <a:stretch>
            <a:fillRect/>
          </a:stretch>
        </p:blipFill>
        <p:spPr/>
      </p:pic>
      <p:sp>
        <p:nvSpPr>
          <p:cNvPr id="63" name="矩形 62">
            <a:extLst>
              <a:ext uri="{FF2B5EF4-FFF2-40B4-BE49-F238E27FC236}">
                <a16:creationId xmlns:a16="http://schemas.microsoft.com/office/drawing/2014/main" id="{A7DD4836-010D-456E-BBA3-89944340FA4A}"/>
              </a:ext>
            </a:extLst>
          </p:cNvPr>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论文复现</a:t>
            </a:r>
          </a:p>
        </p:txBody>
      </p:sp>
      <p:grpSp>
        <p:nvGrpSpPr>
          <p:cNvPr id="75" name="组合 74">
            <a:extLst>
              <a:ext uri="{FF2B5EF4-FFF2-40B4-BE49-F238E27FC236}">
                <a16:creationId xmlns:a16="http://schemas.microsoft.com/office/drawing/2014/main" id="{9A01E40F-4D27-46E0-B3C8-ACC612FF8694}"/>
              </a:ext>
            </a:extLst>
          </p:cNvPr>
          <p:cNvGrpSpPr/>
          <p:nvPr/>
        </p:nvGrpSpPr>
        <p:grpSpPr>
          <a:xfrm>
            <a:off x="5345475" y="1180600"/>
            <a:ext cx="720000" cy="720000"/>
            <a:chOff x="5412150" y="1180600"/>
            <a:chExt cx="720000" cy="720000"/>
          </a:xfrm>
        </p:grpSpPr>
        <p:sp>
          <p:nvSpPr>
            <p:cNvPr id="61" name="矩形 60">
              <a:extLst>
                <a:ext uri="{FF2B5EF4-FFF2-40B4-BE49-F238E27FC236}">
                  <a16:creationId xmlns:a16="http://schemas.microsoft.com/office/drawing/2014/main" id="{9F1E9CFB-5705-4342-969C-1BBB6EB698F5}"/>
                </a:ext>
              </a:extLst>
            </p:cNvPr>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a:extLst>
                <a:ext uri="{FF2B5EF4-FFF2-40B4-BE49-F238E27FC236}">
                  <a16:creationId xmlns:a16="http://schemas.microsoft.com/office/drawing/2014/main" id="{21E43874-40A0-4EC5-9CA2-95CEB3981475}"/>
                </a:ext>
              </a:extLst>
            </p:cNvPr>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4DFF296D-4CA6-4FC2-8D7B-1BAFF1CF78B8}"/>
              </a:ext>
            </a:extLst>
          </p:cNvPr>
          <p:cNvGrpSpPr/>
          <p:nvPr/>
        </p:nvGrpSpPr>
        <p:grpSpPr>
          <a:xfrm>
            <a:off x="5345475" y="2260600"/>
            <a:ext cx="720000" cy="720000"/>
            <a:chOff x="5412150" y="2260600"/>
            <a:chExt cx="720000" cy="720000"/>
          </a:xfrm>
        </p:grpSpPr>
        <p:sp>
          <p:nvSpPr>
            <p:cNvPr id="58" name="矩形 57">
              <a:extLst>
                <a:ext uri="{FF2B5EF4-FFF2-40B4-BE49-F238E27FC236}">
                  <a16:creationId xmlns:a16="http://schemas.microsoft.com/office/drawing/2014/main" id="{AB4503D4-DDDF-487D-9490-1ED837433D97}"/>
                </a:ext>
              </a:extLst>
            </p:cNvPr>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a:extLst>
                <a:ext uri="{FF2B5EF4-FFF2-40B4-BE49-F238E27FC236}">
                  <a16:creationId xmlns:a16="http://schemas.microsoft.com/office/drawing/2014/main" id="{7BCC96CB-D24E-491C-9D07-0DA9EADF43B3}"/>
                </a:ext>
              </a:extLst>
            </p:cNvPr>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a:extLst>
              <a:ext uri="{FF2B5EF4-FFF2-40B4-BE49-F238E27FC236}">
                <a16:creationId xmlns:a16="http://schemas.microsoft.com/office/drawing/2014/main" id="{25BB4173-241B-4451-B976-8D9E36EF561C}"/>
              </a:ext>
            </a:extLst>
          </p:cNvPr>
          <p:cNvGrpSpPr/>
          <p:nvPr/>
        </p:nvGrpSpPr>
        <p:grpSpPr>
          <a:xfrm>
            <a:off x="5345475" y="3340600"/>
            <a:ext cx="720000" cy="720000"/>
            <a:chOff x="5412150" y="3340600"/>
            <a:chExt cx="720000" cy="720000"/>
          </a:xfrm>
        </p:grpSpPr>
        <p:sp>
          <p:nvSpPr>
            <p:cNvPr id="60" name="矩形 59">
              <a:extLst>
                <a:ext uri="{FF2B5EF4-FFF2-40B4-BE49-F238E27FC236}">
                  <a16:creationId xmlns:a16="http://schemas.microsoft.com/office/drawing/2014/main" id="{28C5D102-8236-4014-AD75-3828CE0C6A76}"/>
                </a:ext>
              </a:extLst>
            </p:cNvPr>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a:extLst>
                <a:ext uri="{FF2B5EF4-FFF2-40B4-BE49-F238E27FC236}">
                  <a16:creationId xmlns:a16="http://schemas.microsoft.com/office/drawing/2014/main" id="{2C9C839E-D7E7-40AA-A9F0-25F8AF260049}"/>
                </a:ext>
              </a:extLst>
            </p:cNvPr>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a:extLst>
              <a:ext uri="{FF2B5EF4-FFF2-40B4-BE49-F238E27FC236}">
                <a16:creationId xmlns:a16="http://schemas.microsoft.com/office/drawing/2014/main" id="{20569484-D97A-4612-A3C8-19F561CD404C}"/>
              </a:ext>
            </a:extLst>
          </p:cNvPr>
          <p:cNvGrpSpPr/>
          <p:nvPr/>
        </p:nvGrpSpPr>
        <p:grpSpPr>
          <a:xfrm>
            <a:off x="5345475" y="4420600"/>
            <a:ext cx="720000" cy="720000"/>
            <a:chOff x="5412150" y="4420600"/>
            <a:chExt cx="720000" cy="720000"/>
          </a:xfrm>
        </p:grpSpPr>
        <p:sp>
          <p:nvSpPr>
            <p:cNvPr id="62" name="矩形 61">
              <a:extLst>
                <a:ext uri="{FF2B5EF4-FFF2-40B4-BE49-F238E27FC236}">
                  <a16:creationId xmlns:a16="http://schemas.microsoft.com/office/drawing/2014/main" id="{7FBD8A29-E5D4-4173-8567-41E45DDE9E1C}"/>
                </a:ext>
              </a:extLst>
            </p:cNvPr>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a:extLst>
                <a:ext uri="{FF2B5EF4-FFF2-40B4-BE49-F238E27FC236}">
                  <a16:creationId xmlns:a16="http://schemas.microsoft.com/office/drawing/2014/main" id="{CC878C90-5C97-4319-A4A9-973F44F684F1}"/>
                </a:ext>
              </a:extLst>
            </p:cNvPr>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a:extLst>
              <a:ext uri="{FF2B5EF4-FFF2-40B4-BE49-F238E27FC236}">
                <a16:creationId xmlns:a16="http://schemas.microsoft.com/office/drawing/2014/main" id="{6043BFAA-FB50-4303-9785-5DF074A22CF4}"/>
              </a:ext>
            </a:extLst>
          </p:cNvPr>
          <p:cNvSpPr/>
          <p:nvPr/>
        </p:nvSpPr>
        <p:spPr>
          <a:xfrm>
            <a:off x="6275750" y="226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实现细节</a:t>
            </a:r>
          </a:p>
        </p:txBody>
      </p:sp>
      <p:sp>
        <p:nvSpPr>
          <p:cNvPr id="71" name="矩形 70">
            <a:extLst>
              <a:ext uri="{FF2B5EF4-FFF2-40B4-BE49-F238E27FC236}">
                <a16:creationId xmlns:a16="http://schemas.microsoft.com/office/drawing/2014/main" id="{27B11E5F-E40B-47E0-8FBA-8F6C0035B72A}"/>
              </a:ext>
            </a:extLst>
          </p:cNvPr>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结果分析</a:t>
            </a:r>
          </a:p>
        </p:txBody>
      </p:sp>
      <p:sp>
        <p:nvSpPr>
          <p:cNvPr id="72" name="矩形 71">
            <a:extLst>
              <a:ext uri="{FF2B5EF4-FFF2-40B4-BE49-F238E27FC236}">
                <a16:creationId xmlns:a16="http://schemas.microsoft.com/office/drawing/2014/main" id="{48027BF7-8527-4C35-8DDA-D8F9150CE05E}"/>
              </a:ext>
            </a:extLst>
          </p:cNvPr>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未来方向</a:t>
            </a:r>
          </a:p>
        </p:txBody>
      </p:sp>
    </p:spTree>
    <p:extLst>
      <p:ext uri="{BB962C8B-B14F-4D97-AF65-F5344CB8AC3E}">
        <p14:creationId xmlns:p14="http://schemas.microsoft.com/office/powerpoint/2010/main" val="1317321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论文复现</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2" name="文本框 1">
            <a:extLst>
              <a:ext uri="{FF2B5EF4-FFF2-40B4-BE49-F238E27FC236}">
                <a16:creationId xmlns:a16="http://schemas.microsoft.com/office/drawing/2014/main" id="{558E610B-1C34-4D74-ABDD-F20E9383DB93}"/>
              </a:ext>
            </a:extLst>
          </p:cNvPr>
          <p:cNvSpPr txBox="1"/>
          <p:nvPr/>
        </p:nvSpPr>
        <p:spPr>
          <a:xfrm>
            <a:off x="371776" y="5282250"/>
            <a:ext cx="11849100" cy="1059008"/>
          </a:xfrm>
          <a:prstGeom prst="rect">
            <a:avLst/>
          </a:prstGeom>
          <a:noFill/>
        </p:spPr>
        <p:txBody>
          <a:bodyPr wrap="square" rtlCol="0">
            <a:spAutoFit/>
          </a:bodyPr>
          <a:lstStyle/>
          <a:p>
            <a:pPr>
              <a:lnSpc>
                <a:spcPct val="120000"/>
              </a:lnSpc>
            </a:pPr>
            <a:r>
              <a:rPr lang="zh-CN" altLang="en-US" dirty="0">
                <a:solidFill>
                  <a:schemeClr val="tx1">
                    <a:lumMod val="75000"/>
                    <a:lumOff val="25000"/>
                  </a:schemeClr>
                </a:solidFill>
              </a:rPr>
              <a:t>参考论文：</a:t>
            </a:r>
            <a:endParaRPr lang="en-US" altLang="zh-CN" dirty="0">
              <a:solidFill>
                <a:schemeClr val="tx1">
                  <a:lumMod val="75000"/>
                  <a:lumOff val="25000"/>
                </a:schemeClr>
              </a:solidFill>
            </a:endParaRPr>
          </a:p>
          <a:p>
            <a:pPr>
              <a:lnSpc>
                <a:spcPct val="120000"/>
              </a:lnSpc>
            </a:pPr>
            <a:r>
              <a:rPr lang="en-US" altLang="zh-CN" dirty="0" err="1"/>
              <a:t>Kanjo</a:t>
            </a:r>
            <a:r>
              <a:rPr lang="en-US" altLang="zh-CN" dirty="0"/>
              <a:t>, </a:t>
            </a:r>
            <a:r>
              <a:rPr lang="en-US" altLang="zh-CN" dirty="0" err="1"/>
              <a:t>Eiman</a:t>
            </a:r>
            <a:r>
              <a:rPr lang="en-US" altLang="zh-CN" dirty="0"/>
              <a:t>, </a:t>
            </a:r>
            <a:r>
              <a:rPr lang="en-US" altLang="zh-CN" dirty="0" err="1"/>
              <a:t>Eman</a:t>
            </a:r>
            <a:r>
              <a:rPr lang="en-US" altLang="zh-CN" dirty="0"/>
              <a:t> MG Younis, and Chee Siang Ang. "Deep learning analysis of mobile physiological, environmental and location sensor data for emotion detection." Information Fusion 49 (2019): 46-56</a:t>
            </a:r>
            <a:endParaRPr lang="zh-CN" altLang="en-US" dirty="0">
              <a:solidFill>
                <a:schemeClr val="tx1">
                  <a:lumMod val="75000"/>
                  <a:lumOff val="25000"/>
                </a:schemeClr>
              </a:solidFill>
            </a:endParaRPr>
          </a:p>
        </p:txBody>
      </p:sp>
      <p:sp>
        <p:nvSpPr>
          <p:cNvPr id="31" name="矩形 30">
            <a:extLst>
              <a:ext uri="{FF2B5EF4-FFF2-40B4-BE49-F238E27FC236}">
                <a16:creationId xmlns:a16="http://schemas.microsoft.com/office/drawing/2014/main" id="{684E9855-0285-4D7A-A6B6-F56324DA905F}"/>
              </a:ext>
            </a:extLst>
          </p:cNvPr>
          <p:cNvSpPr/>
          <p:nvPr/>
        </p:nvSpPr>
        <p:spPr>
          <a:xfrm>
            <a:off x="5608168" y="1140643"/>
            <a:ext cx="5400373" cy="409810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a:extLst>
              <a:ext uri="{FF2B5EF4-FFF2-40B4-BE49-F238E27FC236}">
                <a16:creationId xmlns:a16="http://schemas.microsoft.com/office/drawing/2014/main" id="{3A976AE2-D036-4E6E-9474-25AE55D172A3}"/>
              </a:ext>
            </a:extLst>
          </p:cNvPr>
          <p:cNvSpPr/>
          <p:nvPr/>
        </p:nvSpPr>
        <p:spPr>
          <a:xfrm>
            <a:off x="5402819" y="103460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a:extLst>
              <a:ext uri="{FF2B5EF4-FFF2-40B4-BE49-F238E27FC236}">
                <a16:creationId xmlns:a16="http://schemas.microsoft.com/office/drawing/2014/main" id="{6B489C83-C59F-4338-A3B4-38BE854646B7}"/>
              </a:ext>
            </a:extLst>
          </p:cNvPr>
          <p:cNvSpPr txBox="1"/>
          <p:nvPr/>
        </p:nvSpPr>
        <p:spPr>
          <a:xfrm>
            <a:off x="6023136" y="1843054"/>
            <a:ext cx="4626997" cy="2931508"/>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复现工作</a:t>
            </a:r>
            <a:r>
              <a:rPr lang="zh-CN" altLang="en-US" sz="2000" dirty="0">
                <a:solidFill>
                  <a:schemeClr val="tx1">
                    <a:lumMod val="75000"/>
                    <a:lumOff val="25000"/>
                  </a:schemeClr>
                </a:solidFill>
              </a:rPr>
              <a:t>：</a:t>
            </a:r>
            <a:endParaRPr lang="en-US" altLang="zh-CN"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     </a:t>
            </a:r>
            <a:r>
              <a:rPr lang="zh-CN" altLang="en-US" sz="2000" b="1" dirty="0">
                <a:solidFill>
                  <a:schemeClr val="tx1">
                    <a:lumMod val="75000"/>
                    <a:lumOff val="25000"/>
                  </a:schemeClr>
                </a:solidFill>
              </a:rPr>
              <a:t>目标：</a:t>
            </a:r>
            <a:r>
              <a:rPr lang="zh-CN" altLang="en-US" sz="2000" dirty="0">
                <a:solidFill>
                  <a:schemeClr val="tx1">
                    <a:lumMod val="75000"/>
                    <a:lumOff val="25000"/>
                  </a:schemeClr>
                </a:solidFill>
              </a:rPr>
              <a:t>通过运动传感器的多个原始数据流对运动类型进行分类。</a:t>
            </a:r>
            <a:endParaRPr lang="en-US" altLang="zh-CN"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     </a:t>
            </a:r>
            <a:r>
              <a:rPr lang="zh-CN" altLang="en-US" sz="2000" b="1" dirty="0">
                <a:solidFill>
                  <a:schemeClr val="tx1">
                    <a:lumMod val="75000"/>
                    <a:lumOff val="25000"/>
                  </a:schemeClr>
                </a:solidFill>
              </a:rPr>
              <a:t>进度：</a:t>
            </a:r>
            <a:r>
              <a:rPr lang="zh-CN" altLang="en-US" sz="2000" dirty="0">
                <a:solidFill>
                  <a:schemeClr val="tx1">
                    <a:lumMod val="75000"/>
                    <a:lumOff val="25000"/>
                  </a:schemeClr>
                </a:solidFill>
              </a:rPr>
              <a:t>本小组在过去两周的时间内查阅了运动检测的相关资料并对参考论文的结果进行了复现。</a:t>
            </a:r>
            <a:endParaRPr lang="en-US" altLang="zh-CN" sz="2000" dirty="0">
              <a:solidFill>
                <a:schemeClr val="tx1">
                  <a:lumMod val="75000"/>
                  <a:lumOff val="25000"/>
                </a:schemeClr>
              </a:solidFill>
            </a:endParaRPr>
          </a:p>
          <a:p>
            <a:pPr>
              <a:lnSpc>
                <a:spcPct val="130000"/>
              </a:lnSpc>
            </a:pPr>
            <a:r>
              <a:rPr lang="en-US" altLang="zh-CN" sz="2000" dirty="0">
                <a:solidFill>
                  <a:schemeClr val="tx1">
                    <a:lumMod val="75000"/>
                    <a:lumOff val="25000"/>
                  </a:schemeClr>
                </a:solidFill>
              </a:rPr>
              <a:t>      </a:t>
            </a:r>
            <a:endParaRPr lang="zh-CN" altLang="en-US" sz="2000" dirty="0">
              <a:solidFill>
                <a:schemeClr val="tx1">
                  <a:lumMod val="75000"/>
                  <a:lumOff val="25000"/>
                </a:schemeClr>
              </a:solidFill>
            </a:endParaRPr>
          </a:p>
        </p:txBody>
      </p:sp>
      <p:sp>
        <p:nvSpPr>
          <p:cNvPr id="35" name="right-quote-sign_36811">
            <a:extLst>
              <a:ext uri="{FF2B5EF4-FFF2-40B4-BE49-F238E27FC236}">
                <a16:creationId xmlns:a16="http://schemas.microsoft.com/office/drawing/2014/main" id="{9EA47964-A1D8-424F-B72A-4DAE22FA6957}"/>
              </a:ext>
            </a:extLst>
          </p:cNvPr>
          <p:cNvSpPr>
            <a:spLocks noChangeAspect="1"/>
          </p:cNvSpPr>
          <p:nvPr/>
        </p:nvSpPr>
        <p:spPr bwMode="auto">
          <a:xfrm>
            <a:off x="10733924" y="500504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4" name="图片 3">
            <a:extLst>
              <a:ext uri="{FF2B5EF4-FFF2-40B4-BE49-F238E27FC236}">
                <a16:creationId xmlns:a16="http://schemas.microsoft.com/office/drawing/2014/main" id="{49DFDB29-6FBA-4A10-B871-D4AECD06766F}"/>
              </a:ext>
            </a:extLst>
          </p:cNvPr>
          <p:cNvPicPr>
            <a:picLocks noChangeAspect="1"/>
          </p:cNvPicPr>
          <p:nvPr/>
        </p:nvPicPr>
        <p:blipFill>
          <a:blip r:embed="rId2"/>
          <a:stretch>
            <a:fillRect/>
          </a:stretch>
        </p:blipFill>
        <p:spPr>
          <a:xfrm>
            <a:off x="1329875" y="1135322"/>
            <a:ext cx="3727493" cy="4098107"/>
          </a:xfrm>
          <a:prstGeom prst="rect">
            <a:avLst/>
          </a:prstGeom>
        </p:spPr>
      </p:pic>
    </p:spTree>
    <p:extLst>
      <p:ext uri="{BB962C8B-B14F-4D97-AF65-F5344CB8AC3E}">
        <p14:creationId xmlns:p14="http://schemas.microsoft.com/office/powerpoint/2010/main" val="1023559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实现细节</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9" name="矩形: 圆角 8">
            <a:extLst>
              <a:ext uri="{FF2B5EF4-FFF2-40B4-BE49-F238E27FC236}">
                <a16:creationId xmlns:a16="http://schemas.microsoft.com/office/drawing/2014/main" id="{8F74F224-48EC-462B-BF6E-875C52DAA32F}"/>
              </a:ext>
            </a:extLst>
          </p:cNvPr>
          <p:cNvSpPr/>
          <p:nvPr/>
        </p:nvSpPr>
        <p:spPr>
          <a:xfrm>
            <a:off x="1075351" y="1592263"/>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725143" y="1945083"/>
            <a:ext cx="8694263" cy="3403239"/>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rPr>
              <a:t>参考论文内容</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en-US" altLang="zh-CN" sz="2400" dirty="0">
                <a:solidFill>
                  <a:schemeClr val="tx1">
                    <a:lumMod val="75000"/>
                    <a:lumOff val="25000"/>
                  </a:schemeClr>
                </a:solidFill>
              </a:rPr>
              <a:t>       </a:t>
            </a:r>
            <a:r>
              <a:rPr lang="zh-CN" altLang="en-US" sz="2400" dirty="0">
                <a:solidFill>
                  <a:schemeClr val="tx1">
                    <a:lumMod val="75000"/>
                    <a:lumOff val="25000"/>
                  </a:schemeClr>
                </a:solidFill>
              </a:rPr>
              <a:t>该篇参考论文利用了深度学习方法，以多维的物理传感器信息作为训练数据，实现了</a:t>
            </a:r>
            <a:r>
              <a:rPr lang="en-US" altLang="zh-CN" sz="2400" dirty="0">
                <a:solidFill>
                  <a:schemeClr val="tx1">
                    <a:lumMod val="75000"/>
                    <a:lumOff val="25000"/>
                  </a:schemeClr>
                </a:solidFill>
              </a:rPr>
              <a:t>emotion classification</a:t>
            </a:r>
            <a:r>
              <a:rPr lang="zh-CN" altLang="en-US" sz="2400" dirty="0">
                <a:solidFill>
                  <a:schemeClr val="tx1">
                    <a:lumMod val="75000"/>
                    <a:lumOff val="25000"/>
                  </a:schemeClr>
                </a:solidFill>
              </a:rPr>
              <a:t>的效果。从而为更智能的人机交互提供基础。</a:t>
            </a:r>
            <a:endParaRPr lang="en-US" altLang="zh-CN" sz="2400" dirty="0">
              <a:solidFill>
                <a:schemeClr val="tx1">
                  <a:lumMod val="75000"/>
                  <a:lumOff val="25000"/>
                </a:schemeClr>
              </a:solidFill>
            </a:endParaRPr>
          </a:p>
          <a:p>
            <a:pPr>
              <a:lnSpc>
                <a:spcPct val="130000"/>
              </a:lnSpc>
            </a:pPr>
            <a:r>
              <a:rPr lang="en-US" altLang="zh-CN" sz="2400" dirty="0">
                <a:solidFill>
                  <a:schemeClr val="tx1">
                    <a:lumMod val="75000"/>
                    <a:lumOff val="25000"/>
                  </a:schemeClr>
                </a:solidFill>
              </a:rPr>
              <a:t>        </a:t>
            </a:r>
            <a:r>
              <a:rPr lang="zh-CN" altLang="en-US" sz="2400" dirty="0">
                <a:solidFill>
                  <a:schemeClr val="tx1">
                    <a:lumMod val="75000"/>
                    <a:lumOff val="25000"/>
                  </a:schemeClr>
                </a:solidFill>
              </a:rPr>
              <a:t>论文工作主要分为：数据收集、数据预处理、模型训练、结果分析四大部分。</a:t>
            </a:r>
            <a:endParaRPr lang="en-US" altLang="zh-CN" sz="2400" dirty="0">
              <a:solidFill>
                <a:schemeClr val="tx1">
                  <a:lumMod val="75000"/>
                  <a:lumOff val="25000"/>
                </a:schemeClr>
              </a:solidFill>
            </a:endParaRPr>
          </a:p>
          <a:p>
            <a:pPr>
              <a:lnSpc>
                <a:spcPct val="130000"/>
              </a:lnSpc>
            </a:pPr>
            <a:endParaRPr lang="zh-CN" altLang="en-US" sz="2400" dirty="0">
              <a:solidFill>
                <a:schemeClr val="tx1">
                  <a:lumMod val="75000"/>
                  <a:lumOff val="25000"/>
                </a:schemeClr>
              </a:solidFill>
            </a:endParaRP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2751165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AAA15C42-8B53-449A-A911-2686C82E9037}"/>
              </a:ext>
            </a:extLst>
          </p:cNvPr>
          <p:cNvSpPr/>
          <p:nvPr/>
        </p:nvSpPr>
        <p:spPr>
          <a:xfrm>
            <a:off x="6287777" y="928489"/>
            <a:ext cx="4873559" cy="4900704"/>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 name="文本占位符 1">
            <a:extLst>
              <a:ext uri="{FF2B5EF4-FFF2-40B4-BE49-F238E27FC236}">
                <a16:creationId xmlns:a16="http://schemas.microsoft.com/office/drawing/2014/main" id="{3EA36A63-6407-45DB-8AF3-FC0B12FAC7F5}"/>
              </a:ext>
            </a:extLst>
          </p:cNvPr>
          <p:cNvSpPr>
            <a:spLocks noGrp="1"/>
          </p:cNvSpPr>
          <p:nvPr>
            <p:ph type="body" sz="quarter" idx="11"/>
          </p:nvPr>
        </p:nvSpPr>
        <p:spPr/>
        <p:txBody>
          <a:bodyPr/>
          <a:lstStyle/>
          <a:p>
            <a:r>
              <a:rPr lang="zh-CN" altLang="en-US" dirty="0"/>
              <a:t>实现细节</a:t>
            </a:r>
          </a:p>
        </p:txBody>
      </p:sp>
      <p:sp>
        <p:nvSpPr>
          <p:cNvPr id="3" name="文本占位符 2">
            <a:extLst>
              <a:ext uri="{FF2B5EF4-FFF2-40B4-BE49-F238E27FC236}">
                <a16:creationId xmlns:a16="http://schemas.microsoft.com/office/drawing/2014/main" id="{520037CA-5133-4503-AFF7-C411429ED8B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9F4514A2-C7E6-4781-8BA1-F0396B88DEA9}"/>
              </a:ext>
            </a:extLst>
          </p:cNvPr>
          <p:cNvSpPr>
            <a:spLocks noGrp="1"/>
          </p:cNvSpPr>
          <p:nvPr>
            <p:ph type="body" sz="quarter" idx="13"/>
          </p:nvPr>
        </p:nvSpPr>
        <p:spPr/>
        <p:txBody>
          <a:bodyPr/>
          <a:lstStyle/>
          <a:p>
            <a:endParaRPr lang="zh-CN" altLang="en-US"/>
          </a:p>
        </p:txBody>
      </p:sp>
      <p:sp>
        <p:nvSpPr>
          <p:cNvPr id="7" name="矩形: 圆角 6">
            <a:extLst>
              <a:ext uri="{FF2B5EF4-FFF2-40B4-BE49-F238E27FC236}">
                <a16:creationId xmlns:a16="http://schemas.microsoft.com/office/drawing/2014/main" id="{3AC02E08-0F11-418D-84E1-0EC96006BA9C}"/>
              </a:ext>
            </a:extLst>
          </p:cNvPr>
          <p:cNvSpPr/>
          <p:nvPr/>
        </p:nvSpPr>
        <p:spPr>
          <a:xfrm>
            <a:off x="395927" y="942680"/>
            <a:ext cx="5233650" cy="488651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a:extLst>
              <a:ext uri="{FF2B5EF4-FFF2-40B4-BE49-F238E27FC236}">
                <a16:creationId xmlns:a16="http://schemas.microsoft.com/office/drawing/2014/main" id="{6E57E44E-7BFD-4EC9-9432-9C3641C7BD98}"/>
              </a:ext>
            </a:extLst>
          </p:cNvPr>
          <p:cNvSpPr/>
          <p:nvPr/>
        </p:nvSpPr>
        <p:spPr>
          <a:xfrm>
            <a:off x="200299" y="92848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A2554932-8329-4222-B054-D6EC7036375E}"/>
              </a:ext>
            </a:extLst>
          </p:cNvPr>
          <p:cNvSpPr txBox="1"/>
          <p:nvPr/>
        </p:nvSpPr>
        <p:spPr>
          <a:xfrm>
            <a:off x="575793" y="1184773"/>
            <a:ext cx="4938887" cy="4923656"/>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数据收集</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      参考论文中使用了多维的传感器信息（</a:t>
            </a:r>
            <a:r>
              <a:rPr lang="en-US" altLang="zh-CN" sz="2400" dirty="0"/>
              <a:t>On-Body</a:t>
            </a:r>
            <a:r>
              <a:rPr lang="zh-CN" altLang="en-US" sz="2400" dirty="0"/>
              <a:t>、</a:t>
            </a:r>
            <a:r>
              <a:rPr lang="en-US" altLang="zh-CN" sz="2400" dirty="0"/>
              <a:t>Environment</a:t>
            </a:r>
            <a:r>
              <a:rPr lang="zh-CN" altLang="en-US" sz="2400" dirty="0"/>
              <a:t>、</a:t>
            </a:r>
            <a:r>
              <a:rPr lang="en-US" altLang="zh-CN" sz="2400" dirty="0"/>
              <a:t>Location</a:t>
            </a:r>
            <a:r>
              <a:rPr lang="zh-CN" altLang="en-US" sz="2400" dirty="0"/>
              <a:t>）作为训练数据</a:t>
            </a:r>
            <a:r>
              <a:rPr lang="zh-CN" altLang="en-US" sz="2400" dirty="0">
                <a:solidFill>
                  <a:schemeClr val="tx1">
                    <a:lumMod val="75000"/>
                    <a:lumOff val="25000"/>
                  </a:schemeClr>
                </a:solidFill>
              </a:rPr>
              <a:t>输入神经网络中。</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      而本小组采用了</a:t>
            </a:r>
            <a:r>
              <a:rPr lang="en-US" altLang="zh-CN" sz="2400" dirty="0" err="1">
                <a:solidFill>
                  <a:schemeClr val="tx1">
                    <a:lumMod val="75000"/>
                    <a:lumOff val="25000"/>
                  </a:schemeClr>
                </a:solidFill>
              </a:rPr>
              <a:t>MotionSense</a:t>
            </a:r>
            <a:r>
              <a:rPr lang="en-US" altLang="zh-CN" sz="2400" dirty="0">
                <a:solidFill>
                  <a:schemeClr val="tx1">
                    <a:lumMod val="75000"/>
                    <a:lumOff val="25000"/>
                  </a:schemeClr>
                </a:solidFill>
              </a:rPr>
              <a:t> </a:t>
            </a:r>
            <a:r>
              <a:rPr lang="zh-CN" altLang="en-US" sz="2400" dirty="0">
                <a:solidFill>
                  <a:schemeClr val="tx1">
                    <a:lumMod val="75000"/>
                    <a:lumOff val="25000"/>
                  </a:schemeClr>
                </a:solidFill>
              </a:rPr>
              <a:t>数据集，利用智能手机收集到的</a:t>
            </a:r>
            <a:r>
              <a:rPr lang="en-US" altLang="zh-CN" sz="2400" dirty="0">
                <a:solidFill>
                  <a:schemeClr val="tx1">
                    <a:lumMod val="75000"/>
                    <a:lumOff val="25000"/>
                  </a:schemeClr>
                </a:solidFill>
              </a:rPr>
              <a:t>6</a:t>
            </a:r>
            <a:r>
              <a:rPr lang="zh-CN" altLang="en-US" sz="2400" dirty="0">
                <a:solidFill>
                  <a:schemeClr val="tx1">
                    <a:lumMod val="75000"/>
                    <a:lumOff val="25000"/>
                  </a:schemeClr>
                </a:solidFill>
              </a:rPr>
              <a:t>种活动中的</a:t>
            </a:r>
            <a:r>
              <a:rPr lang="en-US" altLang="zh-CN" sz="2400" dirty="0">
                <a:solidFill>
                  <a:schemeClr val="tx1">
                    <a:lumMod val="75000"/>
                    <a:lumOff val="25000"/>
                  </a:schemeClr>
                </a:solidFill>
              </a:rPr>
              <a:t>12</a:t>
            </a:r>
            <a:r>
              <a:rPr lang="zh-CN" altLang="en-US" sz="2400" dirty="0">
                <a:solidFill>
                  <a:schemeClr val="tx1">
                    <a:lumMod val="75000"/>
                    <a:lumOff val="25000"/>
                  </a:schemeClr>
                </a:solidFill>
              </a:rPr>
              <a:t>个特征作为训练数据输入神经网络。</a:t>
            </a:r>
            <a:endParaRPr lang="en-US" altLang="zh-CN" sz="2400" dirty="0">
              <a:solidFill>
                <a:schemeClr val="tx1">
                  <a:lumMod val="75000"/>
                  <a:lumOff val="25000"/>
                </a:schemeClr>
              </a:solidFill>
            </a:endParaRPr>
          </a:p>
          <a:p>
            <a:pPr>
              <a:lnSpc>
                <a:spcPct val="130000"/>
              </a:lnSpc>
            </a:pPr>
            <a:endParaRPr lang="zh-CN" altLang="en-US" sz="2400" dirty="0">
              <a:solidFill>
                <a:schemeClr val="tx1">
                  <a:lumMod val="75000"/>
                  <a:lumOff val="25000"/>
                </a:schemeClr>
              </a:solidFill>
            </a:endParaRPr>
          </a:p>
        </p:txBody>
      </p:sp>
      <p:sp>
        <p:nvSpPr>
          <p:cNvPr id="15" name="文本框 14">
            <a:extLst>
              <a:ext uri="{FF2B5EF4-FFF2-40B4-BE49-F238E27FC236}">
                <a16:creationId xmlns:a16="http://schemas.microsoft.com/office/drawing/2014/main" id="{DA800403-78E5-457E-995C-6E55E2040E71}"/>
              </a:ext>
            </a:extLst>
          </p:cNvPr>
          <p:cNvSpPr txBox="1"/>
          <p:nvPr/>
        </p:nvSpPr>
        <p:spPr>
          <a:xfrm>
            <a:off x="6524559" y="1184773"/>
            <a:ext cx="4212571" cy="3963393"/>
          </a:xfrm>
          <a:prstGeom prst="rect">
            <a:avLst/>
          </a:prstGeom>
          <a:noFill/>
        </p:spPr>
        <p:txBody>
          <a:bodyPr wrap="square" rtlCol="0">
            <a:spAutoFit/>
          </a:bodyPr>
          <a:lstStyle/>
          <a:p>
            <a:pPr>
              <a:lnSpc>
                <a:spcPct val="130000"/>
              </a:lnSpc>
            </a:pPr>
            <a:r>
              <a:rPr lang="zh-CN" altLang="en-US" sz="2800" b="1" dirty="0">
                <a:solidFill>
                  <a:schemeClr val="tx1">
                    <a:lumMod val="75000"/>
                    <a:lumOff val="25000"/>
                  </a:schemeClr>
                </a:solidFill>
              </a:rPr>
              <a:t>数据预处理</a:t>
            </a:r>
            <a:r>
              <a:rPr lang="zh-CN" altLang="en-US" sz="2400" dirty="0">
                <a:solidFill>
                  <a:schemeClr val="tx1">
                    <a:lumMod val="75000"/>
                    <a:lumOff val="25000"/>
                  </a:schemeClr>
                </a:solidFill>
              </a:rPr>
              <a:t>：</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     参考论文中针对每一纬度的传感器数据进行训练预处理，最终将混合信息输入神经网络。</a:t>
            </a:r>
            <a:endParaRPr lang="en-US" altLang="zh-CN" sz="2400" dirty="0">
              <a:solidFill>
                <a:schemeClr val="tx1">
                  <a:lumMod val="75000"/>
                  <a:lumOff val="25000"/>
                </a:schemeClr>
              </a:solidFill>
            </a:endParaRPr>
          </a:p>
          <a:p>
            <a:pPr>
              <a:lnSpc>
                <a:spcPct val="130000"/>
              </a:lnSpc>
            </a:pPr>
            <a:r>
              <a:rPr lang="en-US" altLang="zh-CN" sz="2400" dirty="0">
                <a:solidFill>
                  <a:schemeClr val="tx1">
                    <a:lumMod val="75000"/>
                    <a:lumOff val="25000"/>
                  </a:schemeClr>
                </a:solidFill>
              </a:rPr>
              <a:t>    </a:t>
            </a:r>
            <a:r>
              <a:rPr lang="zh-CN" altLang="en-US" sz="2400" dirty="0">
                <a:solidFill>
                  <a:schemeClr val="tx1">
                    <a:lumMod val="75000"/>
                    <a:lumOff val="25000"/>
                  </a:schemeClr>
                </a:solidFill>
              </a:rPr>
              <a:t>本小组首先将原始数据的前后</a:t>
            </a:r>
            <a:r>
              <a:rPr lang="en-US" altLang="zh-CN" sz="2400" dirty="0">
                <a:solidFill>
                  <a:schemeClr val="tx1">
                    <a:lumMod val="75000"/>
                    <a:lumOff val="25000"/>
                  </a:schemeClr>
                </a:solidFill>
              </a:rPr>
              <a:t>30s</a:t>
            </a:r>
            <a:r>
              <a:rPr lang="zh-CN" altLang="en-US" sz="2400" dirty="0">
                <a:solidFill>
                  <a:schemeClr val="tx1">
                    <a:lumMod val="75000"/>
                    <a:lumOff val="25000"/>
                  </a:schemeClr>
                </a:solidFill>
              </a:rPr>
              <a:t>去除以保证数据稳定性，后使用巴普洛夫滤波器以消除噪声带来的误差。</a:t>
            </a:r>
            <a:endParaRPr lang="en-US" altLang="zh-CN" sz="2400" dirty="0">
              <a:solidFill>
                <a:schemeClr val="tx1">
                  <a:lumMod val="75000"/>
                  <a:lumOff val="25000"/>
                </a:schemeClr>
              </a:solidFill>
            </a:endParaRPr>
          </a:p>
        </p:txBody>
      </p:sp>
      <p:sp>
        <p:nvSpPr>
          <p:cNvPr id="16" name="平行四边形 15">
            <a:extLst>
              <a:ext uri="{FF2B5EF4-FFF2-40B4-BE49-F238E27FC236}">
                <a16:creationId xmlns:a16="http://schemas.microsoft.com/office/drawing/2014/main" id="{671FE447-1135-43CF-B090-5E3386D7438C}"/>
              </a:ext>
            </a:extLst>
          </p:cNvPr>
          <p:cNvSpPr/>
          <p:nvPr/>
        </p:nvSpPr>
        <p:spPr>
          <a:xfrm>
            <a:off x="6050994" y="92848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right-quote-sign_36811">
            <a:extLst>
              <a:ext uri="{FF2B5EF4-FFF2-40B4-BE49-F238E27FC236}">
                <a16:creationId xmlns:a16="http://schemas.microsoft.com/office/drawing/2014/main" id="{C140415A-D6BA-48C6-9E63-FB0DD4AAD1FB}"/>
              </a:ext>
            </a:extLst>
          </p:cNvPr>
          <p:cNvSpPr>
            <a:spLocks noChangeAspect="1"/>
          </p:cNvSpPr>
          <p:nvPr/>
        </p:nvSpPr>
        <p:spPr bwMode="auto">
          <a:xfrm>
            <a:off x="10834246"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2" name="right-quote-sign_36811">
            <a:extLst>
              <a:ext uri="{FF2B5EF4-FFF2-40B4-BE49-F238E27FC236}">
                <a16:creationId xmlns:a16="http://schemas.microsoft.com/office/drawing/2014/main" id="{24235A02-8E3C-4B4F-99B0-490E3FF57A0F}"/>
              </a:ext>
            </a:extLst>
          </p:cNvPr>
          <p:cNvSpPr>
            <a:spLocks noChangeAspect="1"/>
          </p:cNvSpPr>
          <p:nvPr/>
        </p:nvSpPr>
        <p:spPr bwMode="auto">
          <a:xfrm>
            <a:off x="5346521" y="5569829"/>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Tree>
    <p:extLst>
      <p:ext uri="{BB962C8B-B14F-4D97-AF65-F5344CB8AC3E}">
        <p14:creationId xmlns:p14="http://schemas.microsoft.com/office/powerpoint/2010/main" val="2875255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A8AD470B-2550-4D20-B881-2B9DF00B23B6}"/>
              </a:ext>
            </a:extLst>
          </p:cNvPr>
          <p:cNvSpPr>
            <a:spLocks noGrp="1"/>
          </p:cNvSpPr>
          <p:nvPr>
            <p:ph type="body" sz="quarter" idx="11"/>
          </p:nvPr>
        </p:nvSpPr>
        <p:spPr/>
        <p:txBody>
          <a:bodyPr/>
          <a:lstStyle/>
          <a:p>
            <a:r>
              <a:rPr lang="zh-CN" altLang="en-US" dirty="0"/>
              <a:t>实现细节</a:t>
            </a:r>
          </a:p>
        </p:txBody>
      </p:sp>
      <p:sp>
        <p:nvSpPr>
          <p:cNvPr id="4" name="文本占位符 3">
            <a:extLst>
              <a:ext uri="{FF2B5EF4-FFF2-40B4-BE49-F238E27FC236}">
                <a16:creationId xmlns:a16="http://schemas.microsoft.com/office/drawing/2014/main" id="{A8399FE4-7CB8-4018-ADFC-2C3236879D22}"/>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EA26490C-82A9-4CEB-94C2-4EF63AA4C27D}"/>
              </a:ext>
            </a:extLst>
          </p:cNvPr>
          <p:cNvSpPr>
            <a:spLocks noGrp="1"/>
          </p:cNvSpPr>
          <p:nvPr>
            <p:ph type="body" sz="quarter" idx="13"/>
          </p:nvPr>
        </p:nvSpPr>
        <p:spPr/>
        <p:txBody>
          <a:bodyPr/>
          <a:lstStyle/>
          <a:p>
            <a:endParaRPr lang="zh-CN" altLang="en-US"/>
          </a:p>
        </p:txBody>
      </p:sp>
      <p:sp>
        <p:nvSpPr>
          <p:cNvPr id="10" name="文本占位符 9">
            <a:extLst>
              <a:ext uri="{FF2B5EF4-FFF2-40B4-BE49-F238E27FC236}">
                <a16:creationId xmlns:a16="http://schemas.microsoft.com/office/drawing/2014/main" id="{AD06000B-9C05-40C6-B526-E3A6519431C1}"/>
              </a:ext>
            </a:extLst>
          </p:cNvPr>
          <p:cNvSpPr>
            <a:spLocks noGrp="1"/>
          </p:cNvSpPr>
          <p:nvPr>
            <p:ph type="body" sz="quarter" idx="14"/>
          </p:nvPr>
        </p:nvSpPr>
        <p:spPr/>
        <p:txBody>
          <a:bodyPr/>
          <a:lstStyle/>
          <a:p>
            <a:r>
              <a:rPr lang="zh-CN" altLang="en-US" dirty="0"/>
              <a:t>神经网络结构主要由</a:t>
            </a:r>
            <a:r>
              <a:rPr lang="en-US" altLang="zh-CN" dirty="0"/>
              <a:t>CNN</a:t>
            </a:r>
            <a:r>
              <a:rPr lang="zh-CN" altLang="en-US" dirty="0"/>
              <a:t>卷积神经网络、</a:t>
            </a:r>
            <a:r>
              <a:rPr lang="en-US" altLang="zh-CN" dirty="0"/>
              <a:t>LSTM</a:t>
            </a:r>
            <a:r>
              <a:rPr lang="zh-CN" altLang="en-US" dirty="0"/>
              <a:t>长短期记忆模型组成。</a:t>
            </a:r>
          </a:p>
        </p:txBody>
      </p:sp>
      <p:pic>
        <p:nvPicPr>
          <p:cNvPr id="6" name="图片 5">
            <a:extLst>
              <a:ext uri="{FF2B5EF4-FFF2-40B4-BE49-F238E27FC236}">
                <a16:creationId xmlns:a16="http://schemas.microsoft.com/office/drawing/2014/main" id="{DF54D17F-1660-4C65-9D11-E3D4DEA076B6}"/>
              </a:ext>
            </a:extLst>
          </p:cNvPr>
          <p:cNvPicPr>
            <a:picLocks noChangeAspect="1"/>
          </p:cNvPicPr>
          <p:nvPr/>
        </p:nvPicPr>
        <p:blipFill>
          <a:blip r:embed="rId3"/>
          <a:stretch>
            <a:fillRect/>
          </a:stretch>
        </p:blipFill>
        <p:spPr>
          <a:xfrm>
            <a:off x="403897" y="1773435"/>
            <a:ext cx="10698068" cy="3581900"/>
          </a:xfrm>
          <a:prstGeom prst="rect">
            <a:avLst/>
          </a:prstGeom>
        </p:spPr>
      </p:pic>
    </p:spTree>
    <p:extLst>
      <p:ext uri="{BB962C8B-B14F-4D97-AF65-F5344CB8AC3E}">
        <p14:creationId xmlns:p14="http://schemas.microsoft.com/office/powerpoint/2010/main" val="2076116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实验结果</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2" name="文本框 1">
            <a:extLst>
              <a:ext uri="{FF2B5EF4-FFF2-40B4-BE49-F238E27FC236}">
                <a16:creationId xmlns:a16="http://schemas.microsoft.com/office/drawing/2014/main" id="{558E610B-1C34-4D74-ABDD-F20E9383DB93}"/>
              </a:ext>
            </a:extLst>
          </p:cNvPr>
          <p:cNvSpPr txBox="1"/>
          <p:nvPr/>
        </p:nvSpPr>
        <p:spPr>
          <a:xfrm>
            <a:off x="1423279" y="5405886"/>
            <a:ext cx="3102874" cy="396134"/>
          </a:xfrm>
          <a:prstGeom prst="rect">
            <a:avLst/>
          </a:prstGeom>
          <a:noFill/>
        </p:spPr>
        <p:txBody>
          <a:bodyPr wrap="square" rtlCol="0">
            <a:spAutoFit/>
          </a:bodyPr>
          <a:lstStyle/>
          <a:p>
            <a:pPr>
              <a:lnSpc>
                <a:spcPct val="120000"/>
              </a:lnSpc>
            </a:pPr>
            <a:r>
              <a:rPr lang="zh-CN" altLang="en-US" dirty="0">
                <a:solidFill>
                  <a:schemeClr val="tx1">
                    <a:lumMod val="75000"/>
                    <a:lumOff val="25000"/>
                  </a:schemeClr>
                </a:solidFill>
              </a:rPr>
              <a:t>实验过程截图</a:t>
            </a:r>
            <a:endParaRPr lang="en-US" altLang="zh-CN" dirty="0">
              <a:solidFill>
                <a:schemeClr val="tx1">
                  <a:lumMod val="75000"/>
                  <a:lumOff val="25000"/>
                </a:schemeClr>
              </a:solidFill>
            </a:endParaRPr>
          </a:p>
        </p:txBody>
      </p:sp>
      <p:pic>
        <p:nvPicPr>
          <p:cNvPr id="4" name="图片 3">
            <a:extLst>
              <a:ext uri="{FF2B5EF4-FFF2-40B4-BE49-F238E27FC236}">
                <a16:creationId xmlns:a16="http://schemas.microsoft.com/office/drawing/2014/main" id="{F091FBD3-8A55-4C34-BB1D-C4D495D1A2D5}"/>
              </a:ext>
            </a:extLst>
          </p:cNvPr>
          <p:cNvPicPr>
            <a:picLocks noChangeAspect="1"/>
          </p:cNvPicPr>
          <p:nvPr/>
        </p:nvPicPr>
        <p:blipFill rotWithShape="1">
          <a:blip r:embed="rId2">
            <a:extLst>
              <a:ext uri="{28A0092B-C50C-407E-A947-70E740481C1C}">
                <a14:useLocalDpi xmlns:a14="http://schemas.microsoft.com/office/drawing/2010/main" val="0"/>
              </a:ext>
            </a:extLst>
          </a:blip>
          <a:srcRect r="29225"/>
          <a:stretch/>
        </p:blipFill>
        <p:spPr>
          <a:xfrm>
            <a:off x="4788940" y="1027327"/>
            <a:ext cx="7187352" cy="2111799"/>
          </a:xfrm>
          <a:prstGeom prst="rect">
            <a:avLst/>
          </a:prstGeom>
        </p:spPr>
      </p:pic>
      <p:pic>
        <p:nvPicPr>
          <p:cNvPr id="10" name="图片 9">
            <a:extLst>
              <a:ext uri="{FF2B5EF4-FFF2-40B4-BE49-F238E27FC236}">
                <a16:creationId xmlns:a16="http://schemas.microsoft.com/office/drawing/2014/main" id="{FAA4B06E-29AD-45F8-ADF6-BAE7168279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708" y="1007420"/>
            <a:ext cx="4488268" cy="4290444"/>
          </a:xfrm>
          <a:prstGeom prst="rect">
            <a:avLst/>
          </a:prstGeom>
        </p:spPr>
      </p:pic>
      <p:sp>
        <p:nvSpPr>
          <p:cNvPr id="12" name="矩形 11">
            <a:extLst>
              <a:ext uri="{FF2B5EF4-FFF2-40B4-BE49-F238E27FC236}">
                <a16:creationId xmlns:a16="http://schemas.microsoft.com/office/drawing/2014/main" id="{E36CBE31-6304-4BBE-B6CC-54DFEDB4F519}"/>
              </a:ext>
            </a:extLst>
          </p:cNvPr>
          <p:cNvSpPr/>
          <p:nvPr/>
        </p:nvSpPr>
        <p:spPr>
          <a:xfrm>
            <a:off x="5005633" y="3449143"/>
            <a:ext cx="6834433" cy="23815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dirty="0">
              <a:solidFill>
                <a:schemeClr val="tx1">
                  <a:lumMod val="75000"/>
                  <a:lumOff val="25000"/>
                </a:schemeClr>
              </a:solidFill>
            </a:endParaRPr>
          </a:p>
        </p:txBody>
      </p:sp>
      <p:sp>
        <p:nvSpPr>
          <p:cNvPr id="13" name="right-quote-sign_36811">
            <a:extLst>
              <a:ext uri="{FF2B5EF4-FFF2-40B4-BE49-F238E27FC236}">
                <a16:creationId xmlns:a16="http://schemas.microsoft.com/office/drawing/2014/main" id="{FBE6E573-78CF-47BD-BFB3-A3D83330CC01}"/>
              </a:ext>
            </a:extLst>
          </p:cNvPr>
          <p:cNvSpPr>
            <a:spLocks noChangeAspect="1"/>
          </p:cNvSpPr>
          <p:nvPr/>
        </p:nvSpPr>
        <p:spPr bwMode="auto">
          <a:xfrm>
            <a:off x="11599101" y="5507597"/>
            <a:ext cx="478907" cy="464483"/>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4" name="平行四边形 13">
            <a:extLst>
              <a:ext uri="{FF2B5EF4-FFF2-40B4-BE49-F238E27FC236}">
                <a16:creationId xmlns:a16="http://schemas.microsoft.com/office/drawing/2014/main" id="{DF89C5AD-87F5-4B86-9831-A9FC0B127900}"/>
              </a:ext>
            </a:extLst>
          </p:cNvPr>
          <p:cNvSpPr/>
          <p:nvPr/>
        </p:nvSpPr>
        <p:spPr>
          <a:xfrm>
            <a:off x="4788940" y="3317264"/>
            <a:ext cx="446747" cy="223472"/>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14">
            <a:extLst>
              <a:ext uri="{FF2B5EF4-FFF2-40B4-BE49-F238E27FC236}">
                <a16:creationId xmlns:a16="http://schemas.microsoft.com/office/drawing/2014/main" id="{B8AC77D8-3B32-46EA-BC94-40243CFFF8FA}"/>
              </a:ext>
            </a:extLst>
          </p:cNvPr>
          <p:cNvSpPr/>
          <p:nvPr/>
        </p:nvSpPr>
        <p:spPr>
          <a:xfrm>
            <a:off x="5241142" y="3668873"/>
            <a:ext cx="6363414" cy="1962845"/>
          </a:xfrm>
          <a:prstGeom prst="rect">
            <a:avLst/>
          </a:prstGeom>
        </p:spPr>
        <p:txBody>
          <a:bodyPr wrap="square">
            <a:spAutoFit/>
          </a:bodyPr>
          <a:lstStyle/>
          <a:p>
            <a:pPr lvl="0">
              <a:lnSpc>
                <a:spcPct val="130000"/>
              </a:lnSpc>
            </a:pPr>
            <a:r>
              <a:rPr lang="zh-CN" altLang="en-US" sz="2400" dirty="0">
                <a:solidFill>
                  <a:srgbClr val="000000">
                    <a:lumMod val="75000"/>
                    <a:lumOff val="25000"/>
                  </a:srgbClr>
                </a:solidFill>
              </a:rPr>
              <a:t>        经过</a:t>
            </a:r>
            <a:r>
              <a:rPr lang="en-US" altLang="zh-CN" sz="2400" dirty="0">
                <a:solidFill>
                  <a:srgbClr val="000000">
                    <a:lumMod val="75000"/>
                    <a:lumOff val="25000"/>
                  </a:srgbClr>
                </a:solidFill>
              </a:rPr>
              <a:t>500</a:t>
            </a:r>
            <a:r>
              <a:rPr lang="zh-CN" altLang="en-US" sz="2400" dirty="0">
                <a:solidFill>
                  <a:srgbClr val="000000">
                    <a:lumMod val="75000"/>
                    <a:lumOff val="25000"/>
                  </a:srgbClr>
                </a:solidFill>
              </a:rPr>
              <a:t>轮的训练之后，我们的模型精准度可以达到</a:t>
            </a:r>
            <a:r>
              <a:rPr lang="en-US" altLang="zh-CN" sz="2400" dirty="0">
                <a:solidFill>
                  <a:srgbClr val="000000">
                    <a:lumMod val="75000"/>
                    <a:lumOff val="25000"/>
                  </a:srgbClr>
                </a:solidFill>
              </a:rPr>
              <a:t>93.3%</a:t>
            </a:r>
            <a:r>
              <a:rPr lang="zh-CN" altLang="en-US" sz="2400" dirty="0">
                <a:solidFill>
                  <a:srgbClr val="000000">
                    <a:lumMod val="75000"/>
                    <a:lumOff val="25000"/>
                  </a:srgbClr>
                </a:solidFill>
              </a:rPr>
              <a:t>，符合预取的实验效果，达到了对</a:t>
            </a:r>
            <a:r>
              <a:rPr lang="zh-CN" altLang="en-US" sz="2400" dirty="0"/>
              <a:t>运动类型进行分类的基本要求。</a:t>
            </a:r>
            <a:endParaRPr lang="en-US" altLang="zh-CN" sz="2400" dirty="0"/>
          </a:p>
          <a:p>
            <a:pPr lvl="0">
              <a:lnSpc>
                <a:spcPct val="130000"/>
              </a:lnSpc>
            </a:pPr>
            <a:r>
              <a:rPr lang="en-US" altLang="zh-CN" sz="2400" dirty="0"/>
              <a:t>       </a:t>
            </a:r>
            <a:r>
              <a:rPr lang="zh-CN" altLang="en-US" sz="2400" dirty="0"/>
              <a:t>具体的实验结果请看上图。</a:t>
            </a:r>
            <a:endParaRPr lang="zh-CN" altLang="en-US" sz="2400" dirty="0">
              <a:solidFill>
                <a:srgbClr val="000000">
                  <a:lumMod val="75000"/>
                  <a:lumOff val="25000"/>
                </a:srgbClr>
              </a:solidFill>
            </a:endParaRPr>
          </a:p>
        </p:txBody>
      </p:sp>
      <p:sp>
        <p:nvSpPr>
          <p:cNvPr id="16" name="矩形 15">
            <a:extLst>
              <a:ext uri="{FF2B5EF4-FFF2-40B4-BE49-F238E27FC236}">
                <a16:creationId xmlns:a16="http://schemas.microsoft.com/office/drawing/2014/main" id="{4FECB70C-0FE3-4984-BC9B-77136E72F05A}"/>
              </a:ext>
            </a:extLst>
          </p:cNvPr>
          <p:cNvSpPr/>
          <p:nvPr/>
        </p:nvSpPr>
        <p:spPr>
          <a:xfrm>
            <a:off x="4949072" y="1366886"/>
            <a:ext cx="5618375" cy="1074655"/>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a:extLst>
              <a:ext uri="{FF2B5EF4-FFF2-40B4-BE49-F238E27FC236}">
                <a16:creationId xmlns:a16="http://schemas.microsoft.com/office/drawing/2014/main" id="{07F2D025-5362-40E6-8B58-F9A2D550C1AA}"/>
              </a:ext>
            </a:extLst>
          </p:cNvPr>
          <p:cNvSpPr/>
          <p:nvPr/>
        </p:nvSpPr>
        <p:spPr>
          <a:xfrm>
            <a:off x="4949072" y="2916321"/>
            <a:ext cx="6810161" cy="21239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33156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164DEEE-AD36-4606-999F-0374F9CF6A62}"/>
              </a:ext>
            </a:extLst>
          </p:cNvPr>
          <p:cNvSpPr>
            <a:spLocks noGrp="1"/>
          </p:cNvSpPr>
          <p:nvPr>
            <p:ph type="body" sz="quarter" idx="11"/>
          </p:nvPr>
        </p:nvSpPr>
        <p:spPr/>
        <p:txBody>
          <a:bodyPr/>
          <a:lstStyle/>
          <a:p>
            <a:r>
              <a:rPr lang="zh-CN" altLang="en-US" dirty="0"/>
              <a:t>未来工作</a:t>
            </a:r>
          </a:p>
        </p:txBody>
      </p:sp>
      <p:sp>
        <p:nvSpPr>
          <p:cNvPr id="3" name="文本占位符 2">
            <a:extLst>
              <a:ext uri="{FF2B5EF4-FFF2-40B4-BE49-F238E27FC236}">
                <a16:creationId xmlns:a16="http://schemas.microsoft.com/office/drawing/2014/main" id="{B25D0372-00A5-4172-8EEE-B7E5D9E86E1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6947B97E-0E58-40E4-A316-9377441A1DEF}"/>
              </a:ext>
            </a:extLst>
          </p:cNvPr>
          <p:cNvSpPr>
            <a:spLocks noGrp="1"/>
          </p:cNvSpPr>
          <p:nvPr>
            <p:ph type="body" sz="quarter" idx="13"/>
          </p:nvPr>
        </p:nvSpPr>
        <p:spPr/>
        <p:txBody>
          <a:bodyPr/>
          <a:lstStyle/>
          <a:p>
            <a:endParaRPr lang="zh-CN" altLang="en-US"/>
          </a:p>
        </p:txBody>
      </p:sp>
      <p:sp>
        <p:nvSpPr>
          <p:cNvPr id="18" name="矩形 17">
            <a:extLst>
              <a:ext uri="{FF2B5EF4-FFF2-40B4-BE49-F238E27FC236}">
                <a16:creationId xmlns:a16="http://schemas.microsoft.com/office/drawing/2014/main" id="{FC5EA523-3B07-4900-9451-5AE043827371}"/>
              </a:ext>
            </a:extLst>
          </p:cNvPr>
          <p:cNvSpPr/>
          <p:nvPr/>
        </p:nvSpPr>
        <p:spPr>
          <a:xfrm>
            <a:off x="1701867" y="1582038"/>
            <a:ext cx="1723549"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b="1" dirty="0">
                <a:solidFill>
                  <a:schemeClr val="accent2"/>
                </a:solidFill>
                <a:latin typeface="思源黑体 CN Heavy" panose="020B0A00000000000000" pitchFamily="34" charset="-122"/>
                <a:ea typeface="思源黑体 CN Heavy" panose="020B0A00000000000000" pitchFamily="34" charset="-122"/>
              </a:rPr>
              <a:t>提升精准度</a:t>
            </a:r>
            <a:endPar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a:extLst>
              <a:ext uri="{FF2B5EF4-FFF2-40B4-BE49-F238E27FC236}">
                <a16:creationId xmlns:a16="http://schemas.microsoft.com/office/drawing/2014/main" id="{C0930ECD-9CA4-4B63-9EF3-2A6A144F8703}"/>
              </a:ext>
            </a:extLst>
          </p:cNvPr>
          <p:cNvSpPr/>
          <p:nvPr/>
        </p:nvSpPr>
        <p:spPr>
          <a:xfrm>
            <a:off x="1086314" y="4159086"/>
            <a:ext cx="2031325"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创新网络结构</a:t>
            </a:r>
          </a:p>
        </p:txBody>
      </p:sp>
      <p:sp>
        <p:nvSpPr>
          <p:cNvPr id="22" name="矩形 21">
            <a:extLst>
              <a:ext uri="{FF2B5EF4-FFF2-40B4-BE49-F238E27FC236}">
                <a16:creationId xmlns:a16="http://schemas.microsoft.com/office/drawing/2014/main" id="{BC3CE1CC-E2CA-473A-917F-CC7DF6DD45E9}"/>
              </a:ext>
            </a:extLst>
          </p:cNvPr>
          <p:cNvSpPr/>
          <p:nvPr/>
        </p:nvSpPr>
        <p:spPr>
          <a:xfrm>
            <a:off x="8311688" y="4157352"/>
            <a:ext cx="800219"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思考</a:t>
            </a:r>
          </a:p>
        </p:txBody>
      </p:sp>
      <p:sp>
        <p:nvSpPr>
          <p:cNvPr id="24" name="矩形 23">
            <a:extLst>
              <a:ext uri="{FF2B5EF4-FFF2-40B4-BE49-F238E27FC236}">
                <a16:creationId xmlns:a16="http://schemas.microsoft.com/office/drawing/2014/main" id="{BC8D302D-D3B1-4410-8994-7B04637550C0}"/>
              </a:ext>
            </a:extLst>
          </p:cNvPr>
          <p:cNvSpPr/>
          <p:nvPr/>
        </p:nvSpPr>
        <p:spPr>
          <a:xfrm>
            <a:off x="8282214" y="1582038"/>
            <a:ext cx="2698175"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提升效率和鲁棒性</a:t>
            </a:r>
          </a:p>
        </p:txBody>
      </p:sp>
      <p:sp>
        <p:nvSpPr>
          <p:cNvPr id="25" name="文本框 24">
            <a:extLst>
              <a:ext uri="{FF2B5EF4-FFF2-40B4-BE49-F238E27FC236}">
                <a16:creationId xmlns:a16="http://schemas.microsoft.com/office/drawing/2014/main" id="{273CF2A7-C429-4217-83A1-9C6026DB9565}"/>
              </a:ext>
            </a:extLst>
          </p:cNvPr>
          <p:cNvSpPr txBox="1"/>
          <p:nvPr/>
        </p:nvSpPr>
        <p:spPr>
          <a:xfrm>
            <a:off x="713507" y="2100382"/>
            <a:ext cx="3193306" cy="657809"/>
          </a:xfrm>
          <a:prstGeom prst="rect">
            <a:avLst/>
          </a:prstGeom>
          <a:noFill/>
        </p:spPr>
        <p:txBody>
          <a:bodyPr wrap="square" rtlCol="0">
            <a:spAutoFit/>
          </a:bodyPr>
          <a:lstStyle/>
          <a:p>
            <a:pPr algn="r">
              <a:lnSpc>
                <a:spcPct val="120000"/>
              </a:lnSpc>
            </a:pPr>
            <a:r>
              <a:rPr lang="zh-CN" altLang="en-US" sz="1600" dirty="0">
                <a:solidFill>
                  <a:schemeClr val="tx1">
                    <a:lumMod val="75000"/>
                    <a:lumOff val="25000"/>
                  </a:schemeClr>
                </a:solidFill>
              </a:rPr>
              <a:t>本次论文复现工作所达到的精准度为</a:t>
            </a:r>
            <a:r>
              <a:rPr lang="en-US" altLang="zh-CN" sz="1600" dirty="0">
                <a:solidFill>
                  <a:schemeClr val="tx1">
                    <a:lumMod val="75000"/>
                    <a:lumOff val="25000"/>
                  </a:schemeClr>
                </a:solidFill>
              </a:rPr>
              <a:t>93%</a:t>
            </a:r>
            <a:r>
              <a:rPr lang="zh-CN" altLang="en-US" sz="1600" dirty="0">
                <a:solidFill>
                  <a:schemeClr val="tx1">
                    <a:lumMod val="75000"/>
                    <a:lumOff val="25000"/>
                  </a:schemeClr>
                </a:solidFill>
              </a:rPr>
              <a:t>，依然有提升的空间</a:t>
            </a:r>
          </a:p>
        </p:txBody>
      </p:sp>
      <p:sp>
        <p:nvSpPr>
          <p:cNvPr id="26" name="文本框 25">
            <a:extLst>
              <a:ext uri="{FF2B5EF4-FFF2-40B4-BE49-F238E27FC236}">
                <a16:creationId xmlns:a16="http://schemas.microsoft.com/office/drawing/2014/main" id="{B9DDB714-1E94-4ECD-A3A1-54632DF4B2F2}"/>
              </a:ext>
            </a:extLst>
          </p:cNvPr>
          <p:cNvSpPr txBox="1"/>
          <p:nvPr/>
        </p:nvSpPr>
        <p:spPr>
          <a:xfrm>
            <a:off x="196742" y="4688938"/>
            <a:ext cx="3651358" cy="1247008"/>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本次参考论文所设计的神经网络结构目标是用于</a:t>
            </a:r>
            <a:r>
              <a:rPr lang="en-US" altLang="zh-CN" sz="1600" dirty="0">
                <a:solidFill>
                  <a:schemeClr val="tx1">
                    <a:lumMod val="75000"/>
                    <a:lumOff val="25000"/>
                  </a:schemeClr>
                </a:solidFill>
              </a:rPr>
              <a:t>emotion detection</a:t>
            </a:r>
            <a:r>
              <a:rPr lang="zh-CN" altLang="en-US" sz="1600" dirty="0">
                <a:solidFill>
                  <a:schemeClr val="tx1">
                    <a:lumMod val="75000"/>
                    <a:lumOff val="25000"/>
                  </a:schemeClr>
                </a:solidFill>
              </a:rPr>
              <a:t>。我们可以在其网络结构基础上进行创新改进，使其更符合运动检测的实验目标</a:t>
            </a:r>
          </a:p>
        </p:txBody>
      </p:sp>
      <p:sp>
        <p:nvSpPr>
          <p:cNvPr id="28" name="文本框 27">
            <a:extLst>
              <a:ext uri="{FF2B5EF4-FFF2-40B4-BE49-F238E27FC236}">
                <a16:creationId xmlns:a16="http://schemas.microsoft.com/office/drawing/2014/main" id="{4FF1A978-C68C-4EE4-ADD7-1B213BB8A36E}"/>
              </a:ext>
            </a:extLst>
          </p:cNvPr>
          <p:cNvSpPr txBox="1"/>
          <p:nvPr/>
        </p:nvSpPr>
        <p:spPr>
          <a:xfrm>
            <a:off x="8298202" y="2100382"/>
            <a:ext cx="3651358" cy="1542474"/>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在保证精准度基础上，尽力提升模型效率，为运动实时（</a:t>
            </a:r>
            <a:r>
              <a:rPr lang="en-US" altLang="zh-CN" sz="1600" dirty="0">
                <a:solidFill>
                  <a:schemeClr val="tx1">
                    <a:lumMod val="75000"/>
                    <a:lumOff val="25000"/>
                  </a:schemeClr>
                </a:solidFill>
              </a:rPr>
              <a:t>Real-time</a:t>
            </a:r>
            <a:r>
              <a:rPr lang="zh-CN" altLang="en-US" sz="1600" dirty="0">
                <a:solidFill>
                  <a:schemeClr val="tx1">
                    <a:lumMod val="75000"/>
                    <a:lumOff val="25000"/>
                  </a:schemeClr>
                </a:solidFill>
              </a:rPr>
              <a:t>）探测奠定基础。</a:t>
            </a:r>
            <a:endParaRPr lang="en-US" altLang="zh-CN" sz="1600" dirty="0">
              <a:solidFill>
                <a:schemeClr val="tx1">
                  <a:lumMod val="75000"/>
                  <a:lumOff val="25000"/>
                </a:schemeClr>
              </a:solidFill>
            </a:endParaRPr>
          </a:p>
          <a:p>
            <a:pPr>
              <a:lnSpc>
                <a:spcPct val="120000"/>
              </a:lnSpc>
            </a:pPr>
            <a:r>
              <a:rPr lang="zh-CN" altLang="en-US" sz="1600" dirty="0">
                <a:solidFill>
                  <a:schemeClr val="tx1">
                    <a:lumMod val="75000"/>
                    <a:lumOff val="25000"/>
                  </a:schemeClr>
                </a:solidFill>
              </a:rPr>
              <a:t>同时注重模型的鲁棒性，使模型具有应对异常数据的能力。</a:t>
            </a:r>
          </a:p>
        </p:txBody>
      </p:sp>
      <p:sp>
        <p:nvSpPr>
          <p:cNvPr id="29" name="文本框 28">
            <a:extLst>
              <a:ext uri="{FF2B5EF4-FFF2-40B4-BE49-F238E27FC236}">
                <a16:creationId xmlns:a16="http://schemas.microsoft.com/office/drawing/2014/main" id="{6D7DDD70-35DC-4A6D-8C6E-C00BB6097FAA}"/>
              </a:ext>
            </a:extLst>
          </p:cNvPr>
          <p:cNvSpPr txBox="1"/>
          <p:nvPr/>
        </p:nvSpPr>
        <p:spPr>
          <a:xfrm>
            <a:off x="8179227" y="4651592"/>
            <a:ext cx="3360539" cy="1248740"/>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数据量不那么大的情况下需不需要深度神经网络？</a:t>
            </a:r>
            <a:endParaRPr lang="en-US" altLang="zh-CN" sz="1600" dirty="0">
              <a:solidFill>
                <a:schemeClr val="tx1">
                  <a:lumMod val="75000"/>
                  <a:lumOff val="25000"/>
                </a:schemeClr>
              </a:solidFill>
            </a:endParaRPr>
          </a:p>
          <a:p>
            <a:pPr>
              <a:lnSpc>
                <a:spcPct val="120000"/>
              </a:lnSpc>
            </a:pPr>
            <a:endParaRPr lang="en-US" altLang="zh-CN" sz="1600" dirty="0">
              <a:solidFill>
                <a:schemeClr val="tx1">
                  <a:lumMod val="75000"/>
                  <a:lumOff val="25000"/>
                </a:schemeClr>
              </a:solidFill>
            </a:endParaRPr>
          </a:p>
          <a:p>
            <a:pPr>
              <a:lnSpc>
                <a:spcPct val="120000"/>
              </a:lnSpc>
            </a:pPr>
            <a:r>
              <a:rPr lang="zh-CN" altLang="en-US" sz="1600" dirty="0">
                <a:solidFill>
                  <a:schemeClr val="tx1">
                    <a:lumMod val="75000"/>
                    <a:lumOff val="25000"/>
                  </a:schemeClr>
                </a:solidFill>
              </a:rPr>
              <a:t>序列数据用卷积网络好不好？</a:t>
            </a:r>
          </a:p>
        </p:txBody>
      </p:sp>
      <p:grpSp>
        <p:nvGrpSpPr>
          <p:cNvPr id="5" name="组合 4">
            <a:extLst>
              <a:ext uri="{FF2B5EF4-FFF2-40B4-BE49-F238E27FC236}">
                <a16:creationId xmlns:a16="http://schemas.microsoft.com/office/drawing/2014/main" id="{8726568A-5C6D-4918-9B02-DFB6863D26B7}"/>
              </a:ext>
            </a:extLst>
          </p:cNvPr>
          <p:cNvGrpSpPr/>
          <p:nvPr/>
        </p:nvGrpSpPr>
        <p:grpSpPr>
          <a:xfrm>
            <a:off x="4205643" y="1919179"/>
            <a:ext cx="4104458" cy="3196964"/>
            <a:chOff x="3848100" y="1592263"/>
            <a:chExt cx="4844988" cy="3773763"/>
          </a:xfrm>
        </p:grpSpPr>
        <p:sp>
          <p:nvSpPr>
            <p:cNvPr id="6" name="椭圆 5">
              <a:extLst>
                <a:ext uri="{FF2B5EF4-FFF2-40B4-BE49-F238E27FC236}">
                  <a16:creationId xmlns:a16="http://schemas.microsoft.com/office/drawing/2014/main" id="{3F584FBA-6454-482D-AC07-92E5AD97AE89}"/>
                </a:ext>
              </a:extLst>
            </p:cNvPr>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a:extLst>
                <a:ext uri="{FF2B5EF4-FFF2-40B4-BE49-F238E27FC236}">
                  <a16:creationId xmlns:a16="http://schemas.microsoft.com/office/drawing/2014/main" id="{1E148554-69B0-44CA-87E6-DECA60797C1C}"/>
                </a:ext>
              </a:extLst>
            </p:cNvPr>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a:extLst>
                <a:ext uri="{FF2B5EF4-FFF2-40B4-BE49-F238E27FC236}">
                  <a16:creationId xmlns:a16="http://schemas.microsoft.com/office/drawing/2014/main" id="{9387431B-5E10-47CD-9D67-D3BA73276D18}"/>
                </a:ext>
              </a:extLst>
            </p:cNvPr>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a:extLst>
                <a:ext uri="{FF2B5EF4-FFF2-40B4-BE49-F238E27FC236}">
                  <a16:creationId xmlns:a16="http://schemas.microsoft.com/office/drawing/2014/main" id="{B585162B-CF9D-48BB-8F7A-F3599C23FF0E}"/>
                </a:ext>
              </a:extLst>
            </p:cNvPr>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a:extLst>
                <a:ext uri="{FF2B5EF4-FFF2-40B4-BE49-F238E27FC236}">
                  <a16:creationId xmlns:a16="http://schemas.microsoft.com/office/drawing/2014/main" id="{0D590E6A-B811-4896-A7B5-9DAD88605E9B}"/>
                </a:ext>
              </a:extLst>
            </p:cNvPr>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a:extLst>
                <a:ext uri="{FF2B5EF4-FFF2-40B4-BE49-F238E27FC236}">
                  <a16:creationId xmlns:a16="http://schemas.microsoft.com/office/drawing/2014/main" id="{5310349E-C999-4D8D-A893-C20E89187033}"/>
                </a:ext>
              </a:extLst>
            </p:cNvPr>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a:extLst>
                <a:ext uri="{FF2B5EF4-FFF2-40B4-BE49-F238E27FC236}">
                  <a16:creationId xmlns:a16="http://schemas.microsoft.com/office/drawing/2014/main" id="{CB5C4219-5A4D-4647-BD84-89C80744D6D6}"/>
                </a:ext>
              </a:extLst>
            </p:cNvPr>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a:extLst>
                <a:ext uri="{FF2B5EF4-FFF2-40B4-BE49-F238E27FC236}">
                  <a16:creationId xmlns:a16="http://schemas.microsoft.com/office/drawing/2014/main" id="{9E51F3C8-1D48-4EA5-A1B7-EC2C056417B6}"/>
                </a:ext>
              </a:extLst>
            </p:cNvPr>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94AA3081-E5CF-44C1-8321-33E8306AD545}"/>
                </a:ext>
              </a:extLst>
            </p:cNvPr>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B7EF1E29-A415-4323-9657-C55F3ED0BACC}"/>
                </a:ext>
              </a:extLst>
            </p:cNvPr>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a:extLst>
                <a:ext uri="{FF2B5EF4-FFF2-40B4-BE49-F238E27FC236}">
                  <a16:creationId xmlns:a16="http://schemas.microsoft.com/office/drawing/2014/main" id="{08A251F1-CA79-42A3-B04E-C6889E53E524}"/>
                </a:ext>
              </a:extLst>
            </p:cNvPr>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solidFill>
                  <a:schemeClr val="bg1"/>
                </a:solidFill>
              </a:endParaRPr>
            </a:p>
          </p:txBody>
        </p:sp>
      </p:grpSp>
    </p:spTree>
    <p:extLst>
      <p:ext uri="{BB962C8B-B14F-4D97-AF65-F5344CB8AC3E}">
        <p14:creationId xmlns:p14="http://schemas.microsoft.com/office/powerpoint/2010/main" val="2374472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id="{F9C5D1A1-6034-44EA-B2E2-0F02EF578E95}"/>
              </a:ext>
            </a:extLst>
          </p:cNvPr>
          <p:cNvSpPr>
            <a:spLocks noGrp="1"/>
          </p:cNvSpPr>
          <p:nvPr>
            <p:ph type="body" sz="quarter" idx="11"/>
          </p:nvPr>
        </p:nvSpPr>
        <p:spPr/>
        <p:txBody>
          <a:bodyPr/>
          <a:lstStyle/>
          <a:p>
            <a:r>
              <a:rPr lang="zh-CN" altLang="en-US" spc="600" dirty="0"/>
              <a:t>感谢聆听</a:t>
            </a:r>
          </a:p>
        </p:txBody>
      </p:sp>
    </p:spTree>
    <p:extLst>
      <p:ext uri="{BB962C8B-B14F-4D97-AF65-F5344CB8AC3E}">
        <p14:creationId xmlns:p14="http://schemas.microsoft.com/office/powerpoint/2010/main" val="318711409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3774</TotalTime>
  <Words>494</Words>
  <Application>Microsoft Office PowerPoint</Application>
  <PresentationFormat>宽屏</PresentationFormat>
  <Paragraphs>54</Paragraphs>
  <Slides>9</Slides>
  <Notes>1</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9</vt:i4>
      </vt:variant>
    </vt:vector>
  </HeadingPairs>
  <TitlesOfParts>
    <vt:vector size="19" baseType="lpstr">
      <vt:lpstr>思源黑体 CN Heavy</vt:lpstr>
      <vt:lpstr>Arial</vt:lpstr>
      <vt:lpstr>Calibri</vt:lpstr>
      <vt:lpstr>Century Gothic</vt:lpstr>
      <vt:lpstr>Segoe UI</vt:lpstr>
      <vt:lpstr>Segoe UI Light</vt:lpstr>
      <vt:lpstr>等线</vt:lpstr>
      <vt:lpstr>微软雅黑</vt:lpstr>
      <vt:lpstr>Office 主题​​</vt:lpstr>
      <vt:lpstr>1_OfficePLUS</vt:lpstr>
      <vt:lpstr>工程实践与科技创新 IV</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管仁阳</cp:lastModifiedBy>
  <cp:revision>130</cp:revision>
  <dcterms:created xsi:type="dcterms:W3CDTF">2019-01-23T14:14:04Z</dcterms:created>
  <dcterms:modified xsi:type="dcterms:W3CDTF">2022-06-04T16:18:16Z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